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3" r:id="rId1"/>
  </p:sldMasterIdLst>
  <p:notesMasterIdLst>
    <p:notesMasterId r:id="rId64"/>
  </p:notesMasterIdLst>
  <p:sldIdLst>
    <p:sldId id="257" r:id="rId2"/>
    <p:sldId id="260" r:id="rId3"/>
    <p:sldId id="259" r:id="rId4"/>
    <p:sldId id="261" r:id="rId5"/>
    <p:sldId id="329" r:id="rId6"/>
    <p:sldId id="330" r:id="rId7"/>
    <p:sldId id="331" r:id="rId8"/>
    <p:sldId id="332" r:id="rId9"/>
    <p:sldId id="268" r:id="rId10"/>
    <p:sldId id="267" r:id="rId11"/>
    <p:sldId id="324" r:id="rId12"/>
    <p:sldId id="271" r:id="rId13"/>
    <p:sldId id="272" r:id="rId14"/>
    <p:sldId id="273" r:id="rId15"/>
    <p:sldId id="275" r:id="rId16"/>
    <p:sldId id="276" r:id="rId17"/>
    <p:sldId id="283" r:id="rId18"/>
    <p:sldId id="285" r:id="rId19"/>
    <p:sldId id="286" r:id="rId20"/>
    <p:sldId id="287" r:id="rId21"/>
    <p:sldId id="277" r:id="rId22"/>
    <p:sldId id="279" r:id="rId23"/>
    <p:sldId id="280" r:id="rId24"/>
    <p:sldId id="288" r:id="rId25"/>
    <p:sldId id="289" r:id="rId26"/>
    <p:sldId id="290" r:id="rId27"/>
    <p:sldId id="291" r:id="rId28"/>
    <p:sldId id="328" r:id="rId29"/>
    <p:sldId id="333" r:id="rId30"/>
    <p:sldId id="295" r:id="rId31"/>
    <p:sldId id="296" r:id="rId32"/>
    <p:sldId id="298" r:id="rId33"/>
    <p:sldId id="299" r:id="rId34"/>
    <p:sldId id="301" r:id="rId35"/>
    <p:sldId id="334" r:id="rId36"/>
    <p:sldId id="335" r:id="rId37"/>
    <p:sldId id="353" r:id="rId38"/>
    <p:sldId id="354" r:id="rId39"/>
    <p:sldId id="355" r:id="rId40"/>
    <p:sldId id="336" r:id="rId41"/>
    <p:sldId id="337" r:id="rId42"/>
    <p:sldId id="338" r:id="rId43"/>
    <p:sldId id="339" r:id="rId44"/>
    <p:sldId id="340" r:id="rId45"/>
    <p:sldId id="341" r:id="rId46"/>
    <p:sldId id="342" r:id="rId47"/>
    <p:sldId id="343" r:id="rId48"/>
    <p:sldId id="344" r:id="rId49"/>
    <p:sldId id="345" r:id="rId50"/>
    <p:sldId id="346" r:id="rId51"/>
    <p:sldId id="347" r:id="rId52"/>
    <p:sldId id="348" r:id="rId53"/>
    <p:sldId id="349" r:id="rId54"/>
    <p:sldId id="350" r:id="rId55"/>
    <p:sldId id="351" r:id="rId56"/>
    <p:sldId id="318" r:id="rId57"/>
    <p:sldId id="352" r:id="rId58"/>
    <p:sldId id="319" r:id="rId59"/>
    <p:sldId id="320" r:id="rId60"/>
    <p:sldId id="321" r:id="rId61"/>
    <p:sldId id="322" r:id="rId62"/>
    <p:sldId id="323" r:id="rId63"/>
  </p:sldIdLst>
  <p:sldSz cx="9144000" cy="5715000" type="screen16x1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0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396" autoAdjust="0"/>
    <p:restoredTop sz="94660"/>
  </p:normalViewPr>
  <p:slideViewPr>
    <p:cSldViewPr>
      <p:cViewPr varScale="1">
        <p:scale>
          <a:sx n="131" d="100"/>
          <a:sy n="131" d="100"/>
        </p:scale>
        <p:origin x="1176" y="114"/>
      </p:cViewPr>
      <p:guideLst>
        <p:guide orient="horz" pos="180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___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3"/>
    </mc:Choice>
    <mc:Fallback>
      <c:style val="3"/>
    </mc:Fallback>
  </mc:AlternateContent>
  <c:chart>
    <c:title>
      <c:layout/>
      <c:overlay val="0"/>
      <c:spPr>
        <a:noFill/>
        <a:ln>
          <a:noFill/>
        </a:ln>
        <a:effectLst/>
      </c:spPr>
      <c:txPr>
        <a:bodyPr rot="0" spcFirstLastPara="1" vertOverflow="ellipsis" vert="horz" wrap="square" anchor="ctr" anchorCtr="1"/>
        <a:lstStyle/>
        <a:p>
          <a:pPr>
            <a:defRPr sz="28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pieChart>
        <c:varyColors val="1"/>
        <c:ser>
          <c:idx val="0"/>
          <c:order val="0"/>
          <c:tx>
            <c:strRef>
              <c:f>Sheet3!$C$8</c:f>
              <c:strCache>
                <c:ptCount val="1"/>
                <c:pt idx="0">
                  <c:v>トイレ内での広告の認知率</c:v>
                </c:pt>
              </c:strCache>
            </c:strRef>
          </c:tx>
          <c:dPt>
            <c:idx val="0"/>
            <c:bubble3D val="0"/>
            <c:spPr>
              <a:solidFill>
                <a:schemeClr val="accent1">
                  <a:shade val="76000"/>
                </a:schemeClr>
              </a:solidFill>
              <a:ln w="19050">
                <a:solidFill>
                  <a:schemeClr val="lt1"/>
                </a:solidFill>
              </a:ln>
              <a:effectLst/>
            </c:spPr>
          </c:dPt>
          <c:dPt>
            <c:idx val="1"/>
            <c:bubble3D val="0"/>
            <c:spPr>
              <a:solidFill>
                <a:schemeClr val="accent1">
                  <a:tint val="77000"/>
                </a:schemeClr>
              </a:solidFill>
              <a:ln w="19050">
                <a:solidFill>
                  <a:schemeClr val="lt1"/>
                </a:solidFill>
              </a:ln>
              <a:effectLst/>
            </c:spPr>
          </c:dPt>
          <c:dLbls>
            <c:dLbl>
              <c:idx val="0"/>
              <c:layout>
                <c:manualLayout>
                  <c:x val="-9.9058517808131213E-2"/>
                  <c:y val="-0.44694159184502258"/>
                </c:manualLayout>
              </c:layout>
              <c:showLegendKey val="0"/>
              <c:showVal val="0"/>
              <c:showCatName val="1"/>
              <c:showSerName val="0"/>
              <c:showPercent val="1"/>
              <c:showBubbleSize val="0"/>
              <c:extLst>
                <c:ext xmlns:c15="http://schemas.microsoft.com/office/drawing/2012/chart" uri="{CE6537A1-D6FC-4f65-9D91-7224C49458BB}">
                  <c15:layout/>
                </c:ext>
              </c:extLst>
            </c:dLbl>
            <c:dLbl>
              <c:idx val="1"/>
              <c:layout>
                <c:manualLayout>
                  <c:x val="6.9110593819626427E-3"/>
                  <c:y val="-0.15404222434246578"/>
                </c:manualLayout>
              </c:layout>
              <c:showLegendKey val="0"/>
              <c:showVal val="0"/>
              <c:showCatName val="1"/>
              <c:showSerName val="0"/>
              <c:showPercent val="1"/>
              <c:showBubbleSize val="0"/>
              <c:extLst>
                <c:ext xmlns:c15="http://schemas.microsoft.com/office/drawing/2012/chart" uri="{CE6537A1-D6FC-4f65-9D91-7224C49458BB}">
                  <c15:layout>
                    <c:manualLayout>
                      <c:w val="0.18045302084945083"/>
                      <c:h val="0.19962958123028157"/>
                    </c:manualLayout>
                  </c15:layout>
                </c:ext>
              </c:extLst>
            </c:dLbl>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lumMod val="75000"/>
                        <a:lumOff val="25000"/>
                      </a:schemeClr>
                    </a:solidFill>
                    <a:latin typeface="+mn-lt"/>
                    <a:ea typeface="+mn-ea"/>
                    <a:cs typeface="+mn-cs"/>
                  </a:defRPr>
                </a:pPr>
                <a:endParaRPr lang="ja-JP"/>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Sheet3!$B$9:$B$10</c:f>
              <c:strCache>
                <c:ptCount val="2"/>
                <c:pt idx="0">
                  <c:v>認知した</c:v>
                </c:pt>
                <c:pt idx="1">
                  <c:v>認知していない</c:v>
                </c:pt>
              </c:strCache>
            </c:strRef>
          </c:cat>
          <c:val>
            <c:numRef>
              <c:f>Sheet3!$C$9:$C$10</c:f>
              <c:numCache>
                <c:formatCode>General</c:formatCode>
                <c:ptCount val="2"/>
                <c:pt idx="0">
                  <c:v>20</c:v>
                </c:pt>
                <c:pt idx="1">
                  <c:v>15</c:v>
                </c:pt>
              </c:numCache>
            </c:numRef>
          </c:val>
        </c:ser>
        <c:dLbls>
          <c:showLegendKey val="0"/>
          <c:showVal val="0"/>
          <c:showCatName val="1"/>
          <c:showSerName val="0"/>
          <c:showPercent val="1"/>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3"/>
    </mc:Choice>
    <mc:Fallback>
      <c:style val="3"/>
    </mc:Fallback>
  </mc:AlternateContent>
  <c:chart>
    <c:title>
      <c:layout/>
      <c:overlay val="0"/>
      <c:spPr>
        <a:noFill/>
        <a:ln>
          <a:noFill/>
        </a:ln>
        <a:effectLst/>
      </c:spPr>
      <c:txPr>
        <a:bodyPr rot="0" spcFirstLastPara="1" vertOverflow="ellipsis" vert="horz" wrap="square" anchor="ctr" anchorCtr="1"/>
        <a:lstStyle/>
        <a:p>
          <a:pPr>
            <a:defRPr sz="28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pieChart>
        <c:varyColors val="1"/>
        <c:ser>
          <c:idx val="0"/>
          <c:order val="0"/>
          <c:tx>
            <c:strRef>
              <c:f>Sheet3!$G$8</c:f>
              <c:strCache>
                <c:ptCount val="1"/>
                <c:pt idx="0">
                  <c:v>トイレ外での広告の認知率</c:v>
                </c:pt>
              </c:strCache>
            </c:strRef>
          </c:tx>
          <c:dPt>
            <c:idx val="0"/>
            <c:bubble3D val="0"/>
            <c:spPr>
              <a:solidFill>
                <a:schemeClr val="accent1">
                  <a:shade val="76000"/>
                </a:schemeClr>
              </a:solidFill>
              <a:ln w="19050">
                <a:solidFill>
                  <a:schemeClr val="lt1"/>
                </a:solidFill>
              </a:ln>
              <a:effectLst/>
            </c:spPr>
          </c:dPt>
          <c:dPt>
            <c:idx val="1"/>
            <c:bubble3D val="0"/>
            <c:spPr>
              <a:solidFill>
                <a:schemeClr val="accent1">
                  <a:tint val="77000"/>
                </a:schemeClr>
              </a:solidFill>
              <a:ln w="19050">
                <a:solidFill>
                  <a:schemeClr val="lt1"/>
                </a:solidFill>
              </a:ln>
              <a:effectLst/>
            </c:spPr>
          </c:dPt>
          <c:dLbls>
            <c:dLbl>
              <c:idx val="0"/>
              <c:layout>
                <c:manualLayout>
                  <c:x val="2.230434245674932E-2"/>
                  <c:y val="4.0345111376137846E-2"/>
                </c:manualLayout>
              </c:layout>
              <c:showLegendKey val="0"/>
              <c:showVal val="0"/>
              <c:showCatName val="1"/>
              <c:showSerName val="0"/>
              <c:showPercent val="1"/>
              <c:showBubbleSize val="0"/>
              <c:extLst>
                <c:ext xmlns:c15="http://schemas.microsoft.com/office/drawing/2012/chart" uri="{CE6537A1-D6FC-4f65-9D91-7224C49458BB}">
                  <c15:layout/>
                </c:ext>
              </c:extLst>
            </c:dLbl>
            <c:dLbl>
              <c:idx val="1"/>
              <c:layout>
                <c:manualLayout>
                  <c:x val="-1.9074875732300378E-2"/>
                  <c:y val="-0.63911494009308822"/>
                </c:manualLayout>
              </c:layout>
              <c:spPr>
                <a:noFill/>
                <a:ln>
                  <a:noFill/>
                </a:ln>
                <a:effectLst/>
              </c:spPr>
              <c:txPr>
                <a:bodyPr rot="0" spcFirstLastPara="1" vertOverflow="ellipsis" vert="horz" wrap="square" lIns="38100" tIns="19050" rIns="38100" bIns="19050" anchor="ctr" anchorCtr="1">
                  <a:noAutofit/>
                </a:bodyPr>
                <a:lstStyle/>
                <a:p>
                  <a:pPr>
                    <a:defRPr sz="2000" b="0" i="0" u="none" strike="noStrike" kern="1200" baseline="0">
                      <a:solidFill>
                        <a:schemeClr val="tx1">
                          <a:lumMod val="75000"/>
                          <a:lumOff val="25000"/>
                        </a:schemeClr>
                      </a:solidFill>
                      <a:latin typeface="+mn-lt"/>
                      <a:ea typeface="+mn-ea"/>
                      <a:cs typeface="+mn-cs"/>
                    </a:defRPr>
                  </a:pPr>
                  <a:endParaRPr lang="ja-JP"/>
                </a:p>
              </c:txPr>
              <c:showLegendKey val="0"/>
              <c:showVal val="0"/>
              <c:showCatName val="1"/>
              <c:showSerName val="0"/>
              <c:showPercent val="1"/>
              <c:showBubbleSize val="0"/>
              <c:extLst>
                <c:ext xmlns:c15="http://schemas.microsoft.com/office/drawing/2012/chart" uri="{CE6537A1-D6FC-4f65-9D91-7224C49458BB}">
                  <c15:layout>
                    <c:manualLayout>
                      <c:w val="0.20531955380577427"/>
                      <c:h val="0.20888888888888885"/>
                    </c:manualLayout>
                  </c15:layout>
                </c:ext>
              </c:extLst>
            </c:dLbl>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lumMod val="75000"/>
                        <a:lumOff val="25000"/>
                      </a:schemeClr>
                    </a:solidFill>
                    <a:latin typeface="+mn-lt"/>
                    <a:ea typeface="+mn-ea"/>
                    <a:cs typeface="+mn-cs"/>
                  </a:defRPr>
                </a:pPr>
                <a:endParaRPr lang="ja-JP"/>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Sheet3!$F$9:$F$10</c:f>
              <c:strCache>
                <c:ptCount val="2"/>
                <c:pt idx="0">
                  <c:v>認知した</c:v>
                </c:pt>
                <c:pt idx="1">
                  <c:v>認知していない</c:v>
                </c:pt>
              </c:strCache>
            </c:strRef>
          </c:cat>
          <c:val>
            <c:numRef>
              <c:f>Sheet3!$G$9:$G$10</c:f>
              <c:numCache>
                <c:formatCode>General</c:formatCode>
                <c:ptCount val="2"/>
                <c:pt idx="0">
                  <c:v>5</c:v>
                </c:pt>
                <c:pt idx="1">
                  <c:v>14</c:v>
                </c:pt>
              </c:numCache>
            </c:numRef>
          </c:val>
        </c:ser>
        <c:dLbls>
          <c:showLegendKey val="0"/>
          <c:showVal val="0"/>
          <c:showCatName val="1"/>
          <c:showSerName val="0"/>
          <c:showPercent val="1"/>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withinLinear" id="14">
  <a:schemeClr val="accent1"/>
</cs:colorStyle>
</file>

<file path=ppt/charts/colors2.xml><?xml version="1.0" encoding="utf-8"?>
<cs:colorStyle xmlns:cs="http://schemas.microsoft.com/office/drawing/2012/chartStyle" xmlns:a="http://schemas.openxmlformats.org/drawingml/2006/main" meth="withinLinear" id="14">
  <a:schemeClr val="accent1"/>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0A1E49B-E690-426B-B5B6-AE8EA6A4A00A}" type="datetimeFigureOut">
              <a:rPr kumimoji="1" lang="ja-JP" altLang="en-US" smtClean="0"/>
              <a:t>2016/12/14</a:t>
            </a:fld>
            <a:endParaRPr kumimoji="1" lang="ja-JP" altLang="en-US"/>
          </a:p>
        </p:txBody>
      </p:sp>
      <p:sp>
        <p:nvSpPr>
          <p:cNvPr id="4" name="スライド イメージ プレースホルダー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FC6E487-B4E2-444F-A151-C6EADA275F12}" type="slidenum">
              <a:rPr kumimoji="1" lang="ja-JP" altLang="en-US" smtClean="0"/>
              <a:t>‹#›</a:t>
            </a:fld>
            <a:endParaRPr kumimoji="1" lang="ja-JP" altLang="en-US"/>
          </a:p>
        </p:txBody>
      </p:sp>
    </p:spTree>
    <p:extLst>
      <p:ext uri="{BB962C8B-B14F-4D97-AF65-F5344CB8AC3E}">
        <p14:creationId xmlns:p14="http://schemas.microsoft.com/office/powerpoint/2010/main" val="353592929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685800"/>
            <a:ext cx="5486400" cy="3429000"/>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C6E487-B4E2-444F-A151-C6EADA275F12}" type="slidenum">
              <a:rPr kumimoji="1" lang="ja-JP" altLang="en-US" smtClean="0"/>
              <a:t>10</a:t>
            </a:fld>
            <a:endParaRPr kumimoji="1" lang="ja-JP" altLang="en-US"/>
          </a:p>
        </p:txBody>
      </p:sp>
    </p:spTree>
    <p:extLst>
      <p:ext uri="{BB962C8B-B14F-4D97-AF65-F5344CB8AC3E}">
        <p14:creationId xmlns:p14="http://schemas.microsoft.com/office/powerpoint/2010/main" val="11096055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685800"/>
            <a:ext cx="5486400" cy="3429000"/>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2B749A6C-7FDA-41AF-9F12-993D1560C94D}" type="slidenum">
              <a:rPr lang="ja-JP" altLang="en-US" smtClean="0">
                <a:solidFill>
                  <a:prstClr val="black"/>
                </a:solidFill>
              </a:rPr>
              <a:pPr/>
              <a:t>13</a:t>
            </a:fld>
            <a:endParaRPr lang="ja-JP" altLang="en-US">
              <a:solidFill>
                <a:prstClr val="black"/>
              </a:solidFill>
            </a:endParaRPr>
          </a:p>
        </p:txBody>
      </p:sp>
    </p:spTree>
    <p:extLst>
      <p:ext uri="{BB962C8B-B14F-4D97-AF65-F5344CB8AC3E}">
        <p14:creationId xmlns:p14="http://schemas.microsoft.com/office/powerpoint/2010/main" val="3295483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FC6E487-B4E2-444F-A151-C6EADA275F12}" type="slidenum">
              <a:rPr kumimoji="1" lang="ja-JP" altLang="en-US" smtClean="0"/>
              <a:t>16</a:t>
            </a:fld>
            <a:endParaRPr kumimoji="1" lang="ja-JP" altLang="en-US"/>
          </a:p>
        </p:txBody>
      </p:sp>
    </p:spTree>
    <p:extLst>
      <p:ext uri="{BB962C8B-B14F-4D97-AF65-F5344CB8AC3E}">
        <p14:creationId xmlns:p14="http://schemas.microsoft.com/office/powerpoint/2010/main" val="16166731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C6E487-B4E2-444F-A151-C6EADA275F12}" type="slidenum">
              <a:rPr kumimoji="1" lang="ja-JP" altLang="en-US" smtClean="0"/>
              <a:t>27</a:t>
            </a:fld>
            <a:endParaRPr kumimoji="1" lang="ja-JP" altLang="en-US"/>
          </a:p>
        </p:txBody>
      </p:sp>
    </p:spTree>
    <p:extLst>
      <p:ext uri="{BB962C8B-B14F-4D97-AF65-F5344CB8AC3E}">
        <p14:creationId xmlns:p14="http://schemas.microsoft.com/office/powerpoint/2010/main" val="21157475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685800"/>
            <a:ext cx="5486400" cy="3429000"/>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B5EBC84-5622-4CB8-92A0-6EB99ED20172}" type="slidenum">
              <a:rPr kumimoji="1" lang="ja-JP" altLang="en-US" smtClean="0"/>
              <a:t>31</a:t>
            </a:fld>
            <a:endParaRPr kumimoji="1" lang="ja-JP" altLang="en-US"/>
          </a:p>
        </p:txBody>
      </p:sp>
    </p:spTree>
    <p:extLst>
      <p:ext uri="{BB962C8B-B14F-4D97-AF65-F5344CB8AC3E}">
        <p14:creationId xmlns:p14="http://schemas.microsoft.com/office/powerpoint/2010/main" val="26712315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685800"/>
            <a:ext cx="5486400" cy="3429000"/>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B5EBC84-5622-4CB8-92A0-6EB99ED20172}" type="slidenum">
              <a:rPr kumimoji="1" lang="ja-JP" altLang="en-US" smtClean="0"/>
              <a:t>32</a:t>
            </a:fld>
            <a:endParaRPr kumimoji="1" lang="ja-JP" altLang="en-US"/>
          </a:p>
        </p:txBody>
      </p:sp>
    </p:spTree>
    <p:extLst>
      <p:ext uri="{BB962C8B-B14F-4D97-AF65-F5344CB8AC3E}">
        <p14:creationId xmlns:p14="http://schemas.microsoft.com/office/powerpoint/2010/main" val="16932893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277D91A0-8C1C-4598-8C96-4A4CA6AC1098}" type="slidenum">
              <a:rPr kumimoji="1" lang="ja-JP" altLang="en-US" smtClean="0"/>
              <a:t>44</a:t>
            </a:fld>
            <a:endParaRPr kumimoji="1" lang="ja-JP" altLang="en-US"/>
          </a:p>
        </p:txBody>
      </p:sp>
    </p:spTree>
    <p:extLst>
      <p:ext uri="{BB962C8B-B14F-4D97-AF65-F5344CB8AC3E}">
        <p14:creationId xmlns:p14="http://schemas.microsoft.com/office/powerpoint/2010/main" val="11856772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143000" y="935302"/>
            <a:ext cx="6858000" cy="1989667"/>
          </a:xfrm>
        </p:spPr>
        <p:txBody>
          <a:bodyPr anchor="b"/>
          <a:lstStyle>
            <a:lvl1pPr algn="ctr">
              <a:defRPr sz="4500"/>
            </a:lvl1p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143000" y="3001698"/>
            <a:ext cx="6858000" cy="137980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95F10540-9A87-4A7A-B642-F16FE00BB6DA}" type="datetime1">
              <a:rPr lang="ja-JP" altLang="en-US" smtClean="0">
                <a:solidFill>
                  <a:prstClr val="black"/>
                </a:solidFill>
              </a:rPr>
              <a:t>2016/12/14</a:t>
            </a:fld>
            <a:endParaRPr lang="ja-JP" altLang="en-US">
              <a:solidFill>
                <a:prstClr val="black"/>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90B25B1D-70A2-4497-8D97-86880F558029}" type="slidenum">
              <a:rPr lang="ja-JP" altLang="en-US" smtClean="0">
                <a:solidFill>
                  <a:prstClr val="black"/>
                </a:solidFill>
              </a:rPr>
              <a:pPr/>
              <a:t>‹#›</a:t>
            </a:fld>
            <a:endParaRPr lang="ja-JP" altLang="en-US">
              <a:solidFill>
                <a:prstClr val="black"/>
              </a:solidFill>
            </a:endParaRPr>
          </a:p>
        </p:txBody>
      </p:sp>
    </p:spTree>
    <p:extLst>
      <p:ext uri="{BB962C8B-B14F-4D97-AF65-F5344CB8AC3E}">
        <p14:creationId xmlns:p14="http://schemas.microsoft.com/office/powerpoint/2010/main" val="11453555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6D9F56C3-0493-4FE1-BD56-F89D98F25227}" type="datetime1">
              <a:rPr lang="ja-JP" altLang="en-US" smtClean="0">
                <a:solidFill>
                  <a:prstClr val="black"/>
                </a:solidFill>
              </a:rPr>
              <a:t>2016/12/14</a:t>
            </a:fld>
            <a:endParaRPr lang="ja-JP" altLang="en-US">
              <a:solidFill>
                <a:prstClr val="black"/>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90B25B1D-70A2-4497-8D97-86880F558029}" type="slidenum">
              <a:rPr lang="ja-JP" altLang="en-US" smtClean="0">
                <a:solidFill>
                  <a:prstClr val="black"/>
                </a:solidFill>
              </a:rPr>
              <a:pPr/>
              <a:t>‹#›</a:t>
            </a:fld>
            <a:endParaRPr lang="ja-JP" altLang="en-US">
              <a:solidFill>
                <a:prstClr val="black"/>
              </a:solidFill>
            </a:endParaRPr>
          </a:p>
        </p:txBody>
      </p:sp>
    </p:spTree>
    <p:extLst>
      <p:ext uri="{BB962C8B-B14F-4D97-AF65-F5344CB8AC3E}">
        <p14:creationId xmlns:p14="http://schemas.microsoft.com/office/powerpoint/2010/main" val="41070418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43675" y="304271"/>
            <a:ext cx="1971675" cy="4843198"/>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628650" y="304271"/>
            <a:ext cx="5800725" cy="4843198"/>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33AAA85F-5262-4D81-B8EA-20EE33432720}" type="datetime1">
              <a:rPr lang="ja-JP" altLang="en-US" smtClean="0">
                <a:solidFill>
                  <a:prstClr val="black"/>
                </a:solidFill>
              </a:rPr>
              <a:t>2016/12/14</a:t>
            </a:fld>
            <a:endParaRPr lang="ja-JP" altLang="en-US">
              <a:solidFill>
                <a:prstClr val="black"/>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90B25B1D-70A2-4497-8D97-86880F558029}" type="slidenum">
              <a:rPr lang="ja-JP" altLang="en-US" smtClean="0">
                <a:solidFill>
                  <a:prstClr val="black"/>
                </a:solidFill>
              </a:rPr>
              <a:pPr/>
              <a:t>‹#›</a:t>
            </a:fld>
            <a:endParaRPr lang="ja-JP" altLang="en-US">
              <a:solidFill>
                <a:prstClr val="black"/>
              </a:solidFill>
            </a:endParaRPr>
          </a:p>
        </p:txBody>
      </p:sp>
    </p:spTree>
    <p:extLst>
      <p:ext uri="{BB962C8B-B14F-4D97-AF65-F5344CB8AC3E}">
        <p14:creationId xmlns:p14="http://schemas.microsoft.com/office/powerpoint/2010/main" val="21510723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005F25C1-F90C-4311-B5AE-4E7249190D2C}" type="datetime1">
              <a:rPr lang="ja-JP" altLang="en-US" smtClean="0">
                <a:solidFill>
                  <a:prstClr val="black"/>
                </a:solidFill>
              </a:rPr>
              <a:t>2016/12/14</a:t>
            </a:fld>
            <a:endParaRPr lang="ja-JP" altLang="en-US" dirty="0">
              <a:solidFill>
                <a:prstClr val="black"/>
              </a:solidFill>
            </a:endParaRPr>
          </a:p>
        </p:txBody>
      </p:sp>
      <p:sp>
        <p:nvSpPr>
          <p:cNvPr id="4" name="フッター プレースホルダー 3"/>
          <p:cNvSpPr>
            <a:spLocks noGrp="1"/>
          </p:cNvSpPr>
          <p:nvPr>
            <p:ph type="ftr" sz="quarter" idx="11"/>
          </p:nvPr>
        </p:nvSpPr>
        <p:spPr/>
        <p:txBody>
          <a:bodyPr/>
          <a:lstStyle/>
          <a:p>
            <a:endParaRPr lang="ja-JP" altLang="en-US" dirty="0">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90B25B1D-70A2-4497-8D97-86880F558029}" type="slidenum">
              <a:rPr lang="ja-JP" altLang="en-US" smtClean="0">
                <a:solidFill>
                  <a:prstClr val="black"/>
                </a:solidFill>
              </a:rPr>
              <a:pPr/>
              <a:t>‹#›</a:t>
            </a:fld>
            <a:endParaRPr lang="ja-JP" altLang="en-US" dirty="0">
              <a:solidFill>
                <a:prstClr val="black"/>
              </a:solidFill>
            </a:endParaRPr>
          </a:p>
        </p:txBody>
      </p:sp>
    </p:spTree>
    <p:extLst>
      <p:ext uri="{BB962C8B-B14F-4D97-AF65-F5344CB8AC3E}">
        <p14:creationId xmlns:p14="http://schemas.microsoft.com/office/powerpoint/2010/main" val="14182555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75316324-D941-4637-BD14-863C45C8638B}" type="datetime1">
              <a:rPr lang="ja-JP" altLang="en-US" smtClean="0">
                <a:solidFill>
                  <a:prstClr val="black"/>
                </a:solidFill>
              </a:rPr>
              <a:pPr/>
              <a:t>2016/12/14</a:t>
            </a:fld>
            <a:endParaRPr lang="ja-JP" altLang="en-US" dirty="0">
              <a:solidFill>
                <a:prstClr val="black"/>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90B25B1D-70A2-4497-8D97-86880F558029}" type="slidenum">
              <a:rPr lang="ja-JP" altLang="en-US" smtClean="0">
                <a:solidFill>
                  <a:prstClr val="black"/>
                </a:solidFill>
              </a:rPr>
              <a:pPr/>
              <a:t>‹#›</a:t>
            </a:fld>
            <a:endParaRPr lang="ja-JP" altLang="en-US" dirty="0">
              <a:solidFill>
                <a:prstClr val="black"/>
              </a:solidFill>
            </a:endParaRPr>
          </a:p>
        </p:txBody>
      </p:sp>
    </p:spTree>
    <p:extLst>
      <p:ext uri="{BB962C8B-B14F-4D97-AF65-F5344CB8AC3E}">
        <p14:creationId xmlns:p14="http://schemas.microsoft.com/office/powerpoint/2010/main" val="21531657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23888" y="1424782"/>
            <a:ext cx="7886700" cy="2377281"/>
          </a:xfrm>
        </p:spPr>
        <p:txBody>
          <a:bodyPr anchor="b"/>
          <a:lstStyle>
            <a:lvl1pPr>
              <a:defRPr sz="4500"/>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3888" y="3824553"/>
            <a:ext cx="7886700" cy="1250156"/>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5BA1FFFE-C8F7-4B13-B5CE-B56B78BA5613}" type="datetime1">
              <a:rPr lang="ja-JP" altLang="en-US" smtClean="0">
                <a:solidFill>
                  <a:prstClr val="black"/>
                </a:solidFill>
              </a:rPr>
              <a:t>2016/12/14</a:t>
            </a:fld>
            <a:endParaRPr lang="ja-JP" altLang="en-US">
              <a:solidFill>
                <a:prstClr val="black"/>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90B25B1D-70A2-4497-8D97-86880F558029}" type="slidenum">
              <a:rPr lang="ja-JP" altLang="en-US" smtClean="0">
                <a:solidFill>
                  <a:prstClr val="black"/>
                </a:solidFill>
              </a:rPr>
              <a:pPr/>
              <a:t>‹#›</a:t>
            </a:fld>
            <a:endParaRPr lang="ja-JP" altLang="en-US">
              <a:solidFill>
                <a:prstClr val="black"/>
              </a:solidFill>
            </a:endParaRPr>
          </a:p>
        </p:txBody>
      </p:sp>
    </p:spTree>
    <p:extLst>
      <p:ext uri="{BB962C8B-B14F-4D97-AF65-F5344CB8AC3E}">
        <p14:creationId xmlns:p14="http://schemas.microsoft.com/office/powerpoint/2010/main" val="31982130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628650" y="1521354"/>
            <a:ext cx="3886200" cy="3626115"/>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29150" y="1521354"/>
            <a:ext cx="3886200" cy="3626115"/>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0B0BD4C7-0C0E-4365-908E-8FF7E33ACF31}" type="datetime1">
              <a:rPr lang="ja-JP" altLang="en-US" smtClean="0">
                <a:solidFill>
                  <a:prstClr val="black"/>
                </a:solidFill>
              </a:rPr>
              <a:t>2016/12/14</a:t>
            </a:fld>
            <a:endParaRPr lang="ja-JP" altLang="en-US">
              <a:solidFill>
                <a:prstClr val="black"/>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90B25B1D-70A2-4497-8D97-86880F558029}" type="slidenum">
              <a:rPr lang="ja-JP" altLang="en-US" smtClean="0">
                <a:solidFill>
                  <a:prstClr val="black"/>
                </a:solidFill>
              </a:rPr>
              <a:pPr/>
              <a:t>‹#›</a:t>
            </a:fld>
            <a:endParaRPr lang="ja-JP" altLang="en-US">
              <a:solidFill>
                <a:prstClr val="black"/>
              </a:solidFill>
            </a:endParaRPr>
          </a:p>
        </p:txBody>
      </p:sp>
    </p:spTree>
    <p:extLst>
      <p:ext uri="{BB962C8B-B14F-4D97-AF65-F5344CB8AC3E}">
        <p14:creationId xmlns:p14="http://schemas.microsoft.com/office/powerpoint/2010/main" val="24257733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304271"/>
            <a:ext cx="7886700" cy="1104636"/>
          </a:xfrm>
        </p:spPr>
        <p:txBody>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9842" y="1400969"/>
            <a:ext cx="3868340" cy="686593"/>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629842" y="2087563"/>
            <a:ext cx="3868340" cy="3070490"/>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29150" y="1400969"/>
            <a:ext cx="3887391" cy="686593"/>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29150" y="2087563"/>
            <a:ext cx="3887391" cy="3070490"/>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DAA53490-B0BC-4325-985F-81E972BE5F8E}" type="datetime1">
              <a:rPr lang="ja-JP" altLang="en-US" smtClean="0">
                <a:solidFill>
                  <a:prstClr val="black"/>
                </a:solidFill>
              </a:rPr>
              <a:t>2016/12/14</a:t>
            </a:fld>
            <a:endParaRPr lang="ja-JP" altLang="en-US">
              <a:solidFill>
                <a:prstClr val="black"/>
              </a:solidFill>
            </a:endParaRPr>
          </a:p>
        </p:txBody>
      </p:sp>
      <p:sp>
        <p:nvSpPr>
          <p:cNvPr id="8" name="フッター プレースホルダー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90B25B1D-70A2-4497-8D97-86880F558029}" type="slidenum">
              <a:rPr lang="ja-JP" altLang="en-US" smtClean="0">
                <a:solidFill>
                  <a:prstClr val="black"/>
                </a:solidFill>
              </a:rPr>
              <a:pPr/>
              <a:t>‹#›</a:t>
            </a:fld>
            <a:endParaRPr lang="ja-JP" altLang="en-US">
              <a:solidFill>
                <a:prstClr val="black"/>
              </a:solidFill>
            </a:endParaRPr>
          </a:p>
        </p:txBody>
      </p:sp>
    </p:spTree>
    <p:extLst>
      <p:ext uri="{BB962C8B-B14F-4D97-AF65-F5344CB8AC3E}">
        <p14:creationId xmlns:p14="http://schemas.microsoft.com/office/powerpoint/2010/main" val="7900474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992EACF3-7078-4D00-B523-E99E15C93DD3}" type="datetime1">
              <a:rPr lang="ja-JP" altLang="en-US" smtClean="0">
                <a:solidFill>
                  <a:prstClr val="black"/>
                </a:solidFill>
              </a:rPr>
              <a:t>2016/12/14</a:t>
            </a:fld>
            <a:endParaRPr lang="ja-JP" altLang="en-US">
              <a:solidFill>
                <a:prstClr val="black"/>
              </a:solidFill>
            </a:endParaRPr>
          </a:p>
        </p:txBody>
      </p:sp>
      <p:sp>
        <p:nvSpPr>
          <p:cNvPr id="4" name="フッター プレースホルダー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90B25B1D-70A2-4497-8D97-86880F558029}" type="slidenum">
              <a:rPr lang="ja-JP" altLang="en-US" smtClean="0">
                <a:solidFill>
                  <a:prstClr val="black"/>
                </a:solidFill>
              </a:rPr>
              <a:pPr/>
              <a:t>‹#›</a:t>
            </a:fld>
            <a:endParaRPr lang="ja-JP" altLang="en-US">
              <a:solidFill>
                <a:prstClr val="black"/>
              </a:solidFill>
            </a:endParaRPr>
          </a:p>
        </p:txBody>
      </p:sp>
    </p:spTree>
    <p:extLst>
      <p:ext uri="{BB962C8B-B14F-4D97-AF65-F5344CB8AC3E}">
        <p14:creationId xmlns:p14="http://schemas.microsoft.com/office/powerpoint/2010/main" val="8867873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6406392B-AB61-4FBD-BCF8-708ED6BABF4D}" type="datetime1">
              <a:rPr lang="ja-JP" altLang="en-US" smtClean="0">
                <a:solidFill>
                  <a:prstClr val="black"/>
                </a:solidFill>
              </a:rPr>
              <a:t>2016/12/14</a:t>
            </a:fld>
            <a:endParaRPr lang="ja-JP" altLang="en-US">
              <a:solidFill>
                <a:prstClr val="black"/>
              </a:solidFill>
            </a:endParaRPr>
          </a:p>
        </p:txBody>
      </p:sp>
      <p:sp>
        <p:nvSpPr>
          <p:cNvPr id="3" name="フッター プレースホルダー 2"/>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90B25B1D-70A2-4497-8D97-86880F558029}" type="slidenum">
              <a:rPr lang="ja-JP" altLang="en-US" smtClean="0">
                <a:solidFill>
                  <a:prstClr val="black"/>
                </a:solidFill>
              </a:rPr>
              <a:pPr/>
              <a:t>‹#›</a:t>
            </a:fld>
            <a:endParaRPr lang="ja-JP" altLang="en-US">
              <a:solidFill>
                <a:prstClr val="black"/>
              </a:solidFill>
            </a:endParaRPr>
          </a:p>
        </p:txBody>
      </p:sp>
    </p:spTree>
    <p:extLst>
      <p:ext uri="{BB962C8B-B14F-4D97-AF65-F5344CB8AC3E}">
        <p14:creationId xmlns:p14="http://schemas.microsoft.com/office/powerpoint/2010/main" val="37261380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381000"/>
            <a:ext cx="2949178" cy="1333500"/>
          </a:xfrm>
        </p:spPr>
        <p:txBody>
          <a:bodyPr anchor="b"/>
          <a:lstStyle>
            <a:lvl1pPr>
              <a:defRPr sz="2400"/>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887391" y="822855"/>
            <a:ext cx="4629150" cy="4061354"/>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629841" y="1714500"/>
            <a:ext cx="2949178" cy="3176323"/>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7FC914C0-C759-4BB7-A118-C7866D95AFC5}" type="datetime1">
              <a:rPr lang="ja-JP" altLang="en-US" smtClean="0">
                <a:solidFill>
                  <a:prstClr val="black"/>
                </a:solidFill>
              </a:rPr>
              <a:t>2016/12/14</a:t>
            </a:fld>
            <a:endParaRPr lang="ja-JP" altLang="en-US">
              <a:solidFill>
                <a:prstClr val="black"/>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90B25B1D-70A2-4497-8D97-86880F558029}" type="slidenum">
              <a:rPr lang="ja-JP" altLang="en-US" smtClean="0">
                <a:solidFill>
                  <a:prstClr val="black"/>
                </a:solidFill>
              </a:rPr>
              <a:pPr/>
              <a:t>‹#›</a:t>
            </a:fld>
            <a:endParaRPr lang="ja-JP" altLang="en-US">
              <a:solidFill>
                <a:prstClr val="black"/>
              </a:solidFill>
            </a:endParaRPr>
          </a:p>
        </p:txBody>
      </p:sp>
    </p:spTree>
    <p:extLst>
      <p:ext uri="{BB962C8B-B14F-4D97-AF65-F5344CB8AC3E}">
        <p14:creationId xmlns:p14="http://schemas.microsoft.com/office/powerpoint/2010/main" val="10284856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381000"/>
            <a:ext cx="2949178" cy="1333500"/>
          </a:xfrm>
        </p:spPr>
        <p:txBody>
          <a:bodyPr anchor="b"/>
          <a:lstStyle>
            <a:lvl1pPr>
              <a:defRPr sz="2400"/>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3887391" y="822855"/>
            <a:ext cx="4629150" cy="4061354"/>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kumimoji="1" lang="ja-JP" altLang="en-US"/>
          </a:p>
        </p:txBody>
      </p:sp>
      <p:sp>
        <p:nvSpPr>
          <p:cNvPr id="4" name="テキスト プレースホルダー 3"/>
          <p:cNvSpPr>
            <a:spLocks noGrp="1"/>
          </p:cNvSpPr>
          <p:nvPr>
            <p:ph type="body" sz="half" idx="2"/>
          </p:nvPr>
        </p:nvSpPr>
        <p:spPr>
          <a:xfrm>
            <a:off x="629841" y="1714500"/>
            <a:ext cx="2949178" cy="3176323"/>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48C1ECC6-049E-46EB-8982-C25AFAA83C4E}" type="datetime1">
              <a:rPr lang="ja-JP" altLang="en-US" smtClean="0">
                <a:solidFill>
                  <a:prstClr val="black"/>
                </a:solidFill>
              </a:rPr>
              <a:t>2016/12/14</a:t>
            </a:fld>
            <a:endParaRPr lang="ja-JP" altLang="en-US">
              <a:solidFill>
                <a:prstClr val="black"/>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90B25B1D-70A2-4497-8D97-86880F558029}" type="slidenum">
              <a:rPr lang="ja-JP" altLang="en-US" smtClean="0">
                <a:solidFill>
                  <a:prstClr val="black"/>
                </a:solidFill>
              </a:rPr>
              <a:pPr/>
              <a:t>‹#›</a:t>
            </a:fld>
            <a:endParaRPr lang="ja-JP" altLang="en-US">
              <a:solidFill>
                <a:prstClr val="black"/>
              </a:solidFill>
            </a:endParaRPr>
          </a:p>
        </p:txBody>
      </p:sp>
    </p:spTree>
    <p:extLst>
      <p:ext uri="{BB962C8B-B14F-4D97-AF65-F5344CB8AC3E}">
        <p14:creationId xmlns:p14="http://schemas.microsoft.com/office/powerpoint/2010/main" val="30411729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28650" y="304271"/>
            <a:ext cx="7886700" cy="1104636"/>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8650" y="1521354"/>
            <a:ext cx="7886700" cy="3626115"/>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628650" y="5296959"/>
            <a:ext cx="2057400" cy="304271"/>
          </a:xfrm>
          <a:prstGeom prst="rect">
            <a:avLst/>
          </a:prstGeom>
        </p:spPr>
        <p:txBody>
          <a:bodyPr vert="horz" lIns="91440" tIns="45720" rIns="91440" bIns="45720" rtlCol="0" anchor="ctr"/>
          <a:lstStyle>
            <a:lvl1pPr algn="l">
              <a:defRPr sz="900">
                <a:solidFill>
                  <a:schemeClr val="tx1">
                    <a:tint val="75000"/>
                  </a:schemeClr>
                </a:solidFill>
              </a:defRPr>
            </a:lvl1pPr>
          </a:lstStyle>
          <a:p>
            <a:fld id="{8E0B6C4B-AA9D-4B8D-AF36-5BD55EDF19F1}" type="datetimeFigureOut">
              <a:rPr lang="ja-JP" altLang="en-US" smtClean="0">
                <a:solidFill>
                  <a:prstClr val="black"/>
                </a:solidFill>
              </a:rPr>
              <a:pPr/>
              <a:t>2016/12/14</a:t>
            </a:fld>
            <a:endParaRPr lang="ja-JP" altLang="en-US" dirty="0">
              <a:solidFill>
                <a:prstClr val="black"/>
              </a:solidFill>
            </a:endParaRPr>
          </a:p>
        </p:txBody>
      </p:sp>
      <p:sp>
        <p:nvSpPr>
          <p:cNvPr id="5" name="フッター プレースホルダー 4"/>
          <p:cNvSpPr>
            <a:spLocks noGrp="1"/>
          </p:cNvSpPr>
          <p:nvPr>
            <p:ph type="ftr" sz="quarter" idx="3"/>
          </p:nvPr>
        </p:nvSpPr>
        <p:spPr>
          <a:xfrm>
            <a:off x="3028950" y="5296959"/>
            <a:ext cx="3086100" cy="304271"/>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4"/>
          </p:nvPr>
        </p:nvSpPr>
        <p:spPr>
          <a:xfrm>
            <a:off x="8028384" y="5296959"/>
            <a:ext cx="486966" cy="304271"/>
          </a:xfrm>
          <a:prstGeom prst="rect">
            <a:avLst/>
          </a:prstGeom>
        </p:spPr>
        <p:txBody>
          <a:bodyPr vert="horz" lIns="91440" tIns="45720" rIns="91440" bIns="45720" rtlCol="0" anchor="ctr"/>
          <a:lstStyle>
            <a:lvl1pPr algn="r">
              <a:defRPr sz="2000">
                <a:solidFill>
                  <a:schemeClr val="tx1">
                    <a:tint val="75000"/>
                  </a:schemeClr>
                </a:solidFill>
              </a:defRPr>
            </a:lvl1pPr>
          </a:lstStyle>
          <a:p>
            <a:fld id="{90B25B1D-70A2-4497-8D97-86880F558029}" type="slidenum">
              <a:rPr lang="ja-JP" altLang="en-US" smtClean="0">
                <a:solidFill>
                  <a:prstClr val="black"/>
                </a:solidFill>
              </a:rPr>
              <a:pPr/>
              <a:t>‹#›</a:t>
            </a:fld>
            <a:endParaRPr lang="ja-JP" altLang="en-US" dirty="0">
              <a:solidFill>
                <a:prstClr val="black"/>
              </a:solidFill>
            </a:endParaRPr>
          </a:p>
        </p:txBody>
      </p:sp>
    </p:spTree>
    <p:extLst>
      <p:ext uri="{BB962C8B-B14F-4D97-AF65-F5344CB8AC3E}">
        <p14:creationId xmlns:p14="http://schemas.microsoft.com/office/powerpoint/2010/main" val="1296903023"/>
      </p:ext>
    </p:extLst>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 id="2147483672" r:id="rId12"/>
  </p:sldLayoutIdLst>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ja-JP"/>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hyperlink" Target="http://www.jmrlsi.co.jp/knowledge/yougo/my06/my0615.html"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171280" y="1633364"/>
            <a:ext cx="6801440" cy="2159000"/>
          </a:xfrm>
        </p:spPr>
        <p:txBody>
          <a:bodyPr>
            <a:normAutofit fontScale="90000"/>
          </a:bodyPr>
          <a:lstStyle/>
          <a:p>
            <a:pPr algn="ctr"/>
            <a:r>
              <a:rPr lang="en-US" altLang="ja-JP" sz="8000" dirty="0">
                <a:solidFill>
                  <a:prstClr val="black"/>
                </a:solidFill>
              </a:rPr>
              <a:t>RESTROOM MARKETING</a:t>
            </a:r>
            <a:endParaRPr kumimoji="1" lang="ja-JP" altLang="en-US" dirty="0"/>
          </a:p>
        </p:txBody>
      </p:sp>
      <p:sp>
        <p:nvSpPr>
          <p:cNvPr id="3" name="サブタイトル 2"/>
          <p:cNvSpPr>
            <a:spLocks noGrp="1"/>
          </p:cNvSpPr>
          <p:nvPr>
            <p:ph type="subTitle" idx="1"/>
          </p:nvPr>
        </p:nvSpPr>
        <p:spPr>
          <a:xfrm>
            <a:off x="1143000" y="3615072"/>
            <a:ext cx="6858000" cy="1085407"/>
          </a:xfrm>
        </p:spPr>
        <p:txBody>
          <a:bodyPr>
            <a:normAutofit/>
          </a:bodyPr>
          <a:lstStyle/>
          <a:p>
            <a:pPr lvl="0"/>
            <a:r>
              <a:rPr lang="ja-JP" altLang="en-US" sz="2400" dirty="0">
                <a:solidFill>
                  <a:prstClr val="black"/>
                </a:solidFill>
                <a:latin typeface="HGPｺﾞｼｯｸM" panose="020B0600000000000000" pitchFamily="50" charset="-128"/>
                <a:ea typeface="HGPｺﾞｼｯｸM" panose="020B0600000000000000" pitchFamily="50" charset="-128"/>
              </a:rPr>
              <a:t>東洋大学　峰尾ゼミナール</a:t>
            </a:r>
            <a:r>
              <a:rPr lang="en-US" altLang="ja-JP" sz="2400" dirty="0">
                <a:solidFill>
                  <a:prstClr val="black"/>
                </a:solidFill>
                <a:latin typeface="HGPｺﾞｼｯｸM" panose="020B0600000000000000" pitchFamily="50" charset="-128"/>
                <a:ea typeface="HGPｺﾞｼｯｸM" panose="020B0600000000000000" pitchFamily="50" charset="-128"/>
              </a:rPr>
              <a:t>3</a:t>
            </a:r>
            <a:r>
              <a:rPr lang="ja-JP" altLang="en-US" sz="2400" dirty="0">
                <a:solidFill>
                  <a:prstClr val="black"/>
                </a:solidFill>
                <a:latin typeface="HGPｺﾞｼｯｸM" panose="020B0600000000000000" pitchFamily="50" charset="-128"/>
                <a:ea typeface="HGPｺﾞｼｯｸM" panose="020B0600000000000000" pitchFamily="50" charset="-128"/>
              </a:rPr>
              <a:t>年</a:t>
            </a:r>
            <a:endParaRPr lang="en-US" altLang="ja-JP" sz="2400" dirty="0">
              <a:solidFill>
                <a:prstClr val="black"/>
              </a:solidFill>
              <a:latin typeface="HGPｺﾞｼｯｸM" panose="020B0600000000000000" pitchFamily="50" charset="-128"/>
              <a:ea typeface="HGPｺﾞｼｯｸM" panose="020B0600000000000000" pitchFamily="50" charset="-128"/>
            </a:endParaRPr>
          </a:p>
          <a:p>
            <a:pPr lvl="0"/>
            <a:r>
              <a:rPr lang="ja-JP" altLang="en-US" sz="2400" dirty="0">
                <a:solidFill>
                  <a:prstClr val="black"/>
                </a:solidFill>
                <a:latin typeface="HGPｺﾞｼｯｸM" panose="020B0600000000000000" pitchFamily="50" charset="-128"/>
                <a:ea typeface="HGPｺﾞｼｯｸM" panose="020B0600000000000000" pitchFamily="50" charset="-128"/>
              </a:rPr>
              <a:t>大守・親松</a:t>
            </a:r>
            <a:r>
              <a:rPr lang="ja-JP" altLang="en-US" sz="2400" dirty="0" smtClean="0">
                <a:solidFill>
                  <a:prstClr val="black"/>
                </a:solidFill>
                <a:latin typeface="HGPｺﾞｼｯｸM" panose="020B0600000000000000" pitchFamily="50" charset="-128"/>
                <a:ea typeface="HGPｺﾞｼｯｸM" panose="020B0600000000000000" pitchFamily="50" charset="-128"/>
              </a:rPr>
              <a:t>・高橋</a:t>
            </a:r>
            <a:r>
              <a:rPr lang="ja-JP" altLang="en-US" sz="2400" dirty="0">
                <a:solidFill>
                  <a:prstClr val="black"/>
                </a:solidFill>
                <a:latin typeface="HGPｺﾞｼｯｸM" panose="020B0600000000000000" pitchFamily="50" charset="-128"/>
                <a:ea typeface="HGPｺﾞｼｯｸM" panose="020B0600000000000000" pitchFamily="50" charset="-128"/>
              </a:rPr>
              <a:t>・山下</a:t>
            </a:r>
          </a:p>
          <a:p>
            <a:pPr lvl="0"/>
            <a:endParaRPr lang="ja-JP" altLang="en-US" sz="2200" dirty="0">
              <a:solidFill>
                <a:prstClr val="black"/>
              </a:solidFill>
              <a:latin typeface="ＭＳ Ｐゴシック" panose="020B0600070205080204" pitchFamily="50" charset="-128"/>
            </a:endParaRPr>
          </a:p>
          <a:p>
            <a:endParaRPr kumimoji="1" lang="ja-JP" altLang="en-US" dirty="0"/>
          </a:p>
        </p:txBody>
      </p:sp>
    </p:spTree>
    <p:extLst>
      <p:ext uri="{BB962C8B-B14F-4D97-AF65-F5344CB8AC3E}">
        <p14:creationId xmlns:p14="http://schemas.microsoft.com/office/powerpoint/2010/main" val="388933086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現状分析３</a:t>
            </a:r>
            <a:endParaRPr kumimoji="1" lang="ja-JP" altLang="en-US" dirty="0"/>
          </a:p>
        </p:txBody>
      </p:sp>
      <p:sp>
        <p:nvSpPr>
          <p:cNvPr id="3" name="コンテンツ プレースホルダー 2"/>
          <p:cNvSpPr>
            <a:spLocks noGrp="1"/>
          </p:cNvSpPr>
          <p:nvPr>
            <p:ph idx="1"/>
          </p:nvPr>
        </p:nvSpPr>
        <p:spPr/>
        <p:txBody>
          <a:bodyPr/>
          <a:lstStyle/>
          <a:p>
            <a:endParaRPr kumimoji="1" lang="en-US" altLang="ja-JP" dirty="0" smtClean="0"/>
          </a:p>
          <a:p>
            <a:endParaRPr lang="en-US" altLang="ja-JP" dirty="0"/>
          </a:p>
          <a:p>
            <a:pPr marL="0" indent="0" algn="ctr">
              <a:buNone/>
              <a:tabLst>
                <a:tab pos="1612900" algn="l"/>
              </a:tabLst>
            </a:pPr>
            <a:r>
              <a:rPr kumimoji="1" lang="ja-JP" altLang="en-US" sz="2000" i="1" dirty="0" smtClean="0">
                <a:solidFill>
                  <a:schemeClr val="accent6">
                    <a:lumMod val="75000"/>
                  </a:schemeClr>
                </a:solidFill>
              </a:rPr>
              <a:t>「トイレに入ると何か読みたくなる」</a:t>
            </a:r>
            <a:endParaRPr kumimoji="1" lang="en-US" altLang="ja-JP" sz="2000" i="1" dirty="0" smtClean="0">
              <a:solidFill>
                <a:schemeClr val="accent6">
                  <a:lumMod val="75000"/>
                </a:schemeClr>
              </a:solidFill>
            </a:endParaRPr>
          </a:p>
          <a:p>
            <a:pPr marL="0" indent="0" algn="ctr">
              <a:buNone/>
              <a:tabLst>
                <a:tab pos="1612900" algn="l"/>
              </a:tabLst>
            </a:pPr>
            <a:r>
              <a:rPr lang="ja-JP" altLang="en-US" sz="2000" i="1" dirty="0" smtClean="0">
                <a:solidFill>
                  <a:schemeClr val="accent6">
                    <a:lumMod val="75000"/>
                  </a:schemeClr>
                </a:solidFill>
              </a:rPr>
              <a:t>「綺麗なトイレはまた行きたくなる、それだけで集客効果がある」</a:t>
            </a:r>
            <a:endParaRPr lang="en-US" altLang="ja-JP" sz="2000" i="1" dirty="0" smtClean="0">
              <a:solidFill>
                <a:schemeClr val="accent6">
                  <a:lumMod val="75000"/>
                </a:schemeClr>
              </a:solidFill>
            </a:endParaRPr>
          </a:p>
          <a:p>
            <a:pPr marL="0" indent="0">
              <a:buNone/>
            </a:pPr>
            <a:r>
              <a:rPr lang="ja-JP" altLang="en-US" sz="2000" dirty="0" smtClean="0"/>
              <a:t>２００３年に株式会社モシカが紙媒体をトイレに貼るビジネスを展開しようと飲食店を中心にもちかけたが・・・</a:t>
            </a:r>
            <a:endParaRPr lang="en-US" altLang="ja-JP" sz="2000" dirty="0" smtClean="0"/>
          </a:p>
        </p:txBody>
      </p:sp>
      <p:sp>
        <p:nvSpPr>
          <p:cNvPr id="4" name="日付プレースホルダー 3"/>
          <p:cNvSpPr>
            <a:spLocks noGrp="1"/>
          </p:cNvSpPr>
          <p:nvPr>
            <p:ph type="dt" sz="half" idx="10"/>
          </p:nvPr>
        </p:nvSpPr>
        <p:spPr/>
        <p:txBody>
          <a:bodyPr/>
          <a:lstStyle/>
          <a:p>
            <a:fld id="{E2F5D61B-740E-431B-867B-A812FB927E5C}" type="datetime1">
              <a:rPr lang="ja-JP" altLang="en-US" smtClean="0">
                <a:solidFill>
                  <a:prstClr val="black"/>
                </a:solidFill>
              </a:rPr>
              <a:t>2016/12/14</a:t>
            </a:fld>
            <a:endParaRPr lang="ja-JP" altLang="en-US">
              <a:solidFill>
                <a:prstClr val="black"/>
              </a:solidFill>
            </a:endParaRPr>
          </a:p>
        </p:txBody>
      </p:sp>
      <p:sp>
        <p:nvSpPr>
          <p:cNvPr id="9" name="フッター プレースホルダー 8"/>
          <p:cNvSpPr>
            <a:spLocks noGrp="1"/>
          </p:cNvSpPr>
          <p:nvPr>
            <p:ph type="ftr" sz="quarter" idx="11"/>
          </p:nvPr>
        </p:nvSpPr>
        <p:spPr>
          <a:xfrm>
            <a:off x="3923928" y="5305774"/>
            <a:ext cx="4464496" cy="511483"/>
          </a:xfrm>
        </p:spPr>
        <p:txBody>
          <a:bodyPr/>
          <a:lstStyle/>
          <a:p>
            <a:r>
              <a:rPr lang="ja-JP" altLang="en-US" dirty="0">
                <a:solidFill>
                  <a:prstClr val="black">
                    <a:tint val="75000"/>
                  </a:prstClr>
                </a:solidFill>
              </a:rPr>
              <a:t>日本一清潔な女子トイレがニッチなビジネスチャンスを生み出した</a:t>
            </a:r>
            <a:r>
              <a:rPr lang="ja-JP" altLang="en-US" dirty="0" smtClean="0">
                <a:solidFill>
                  <a:prstClr val="black">
                    <a:tint val="75000"/>
                  </a:prstClr>
                </a:solidFill>
              </a:rPr>
              <a:t>」</a:t>
            </a:r>
            <a:r>
              <a:rPr lang="en-US" altLang="ja-JP" dirty="0">
                <a:solidFill>
                  <a:prstClr val="black">
                    <a:tint val="75000"/>
                  </a:prstClr>
                </a:solidFill>
              </a:rPr>
              <a:t>http://www.itmedia.co.jp/enterprise/articles/0812/15/news006.html</a:t>
            </a:r>
          </a:p>
          <a:p>
            <a:endParaRPr lang="ja-JP" altLang="en-US" dirty="0">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90B25B1D-70A2-4497-8D97-86880F558029}" type="slidenum">
              <a:rPr lang="ja-JP" altLang="en-US" smtClean="0">
                <a:solidFill>
                  <a:prstClr val="black"/>
                </a:solidFill>
              </a:rPr>
              <a:pPr/>
              <a:t>10</a:t>
            </a:fld>
            <a:endParaRPr lang="ja-JP" altLang="en-US">
              <a:solidFill>
                <a:prstClr val="black"/>
              </a:solidFill>
            </a:endParaRPr>
          </a:p>
        </p:txBody>
      </p:sp>
      <p:sp>
        <p:nvSpPr>
          <p:cNvPr id="6" name="正方形/長方形 5"/>
          <p:cNvSpPr/>
          <p:nvPr/>
        </p:nvSpPr>
        <p:spPr>
          <a:xfrm>
            <a:off x="539552" y="1345332"/>
            <a:ext cx="8208912" cy="936104"/>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sz="2800" dirty="0" smtClean="0"/>
              <a:t>トイレ広告ビジネスをやろうとした会社が存在した！</a:t>
            </a:r>
            <a:endParaRPr kumimoji="1" lang="ja-JP" altLang="en-US" sz="2800" dirty="0"/>
          </a:p>
        </p:txBody>
      </p:sp>
      <p:pic>
        <p:nvPicPr>
          <p:cNvPr id="7" name="図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72565" y="3505574"/>
            <a:ext cx="1354155" cy="1670506"/>
          </a:xfrm>
          <a:prstGeom prst="rect">
            <a:avLst/>
          </a:prstGeom>
        </p:spPr>
      </p:pic>
      <p:sp>
        <p:nvSpPr>
          <p:cNvPr id="8" name="角丸四角形吹き出し 7"/>
          <p:cNvSpPr/>
          <p:nvPr/>
        </p:nvSpPr>
        <p:spPr>
          <a:xfrm>
            <a:off x="827584" y="3937622"/>
            <a:ext cx="5328592" cy="1008112"/>
          </a:xfrm>
          <a:prstGeom prst="wedgeRoundRectCallout">
            <a:avLst>
              <a:gd name="adj1" fmla="val 67200"/>
              <a:gd name="adj2" fmla="val -12718"/>
              <a:gd name="adj3" fmla="val 16667"/>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ja-JP" altLang="en-US" b="1" u="sng" dirty="0" smtClean="0">
                <a:solidFill>
                  <a:srgbClr val="FF0000"/>
                </a:solidFill>
              </a:rPr>
              <a:t>トイレ</a:t>
            </a:r>
            <a:r>
              <a:rPr lang="ja-JP" altLang="en-US" b="1" u="sng" dirty="0">
                <a:solidFill>
                  <a:srgbClr val="FF0000"/>
                </a:solidFill>
              </a:rPr>
              <a:t>に広告を掲載することにネガティブなイメージを持っていた</a:t>
            </a:r>
            <a:r>
              <a:rPr lang="ja-JP" altLang="en-US" dirty="0"/>
              <a:t>企業が多く、食いつきは</a:t>
            </a:r>
            <a:r>
              <a:rPr lang="ja-JP" altLang="en-US" dirty="0" smtClean="0"/>
              <a:t>悪かった</a:t>
            </a:r>
            <a:endParaRPr lang="ja-JP" altLang="en-US" dirty="0"/>
          </a:p>
        </p:txBody>
      </p:sp>
    </p:spTree>
    <p:extLst>
      <p:ext uri="{BB962C8B-B14F-4D97-AF65-F5344CB8AC3E}">
        <p14:creationId xmlns:p14="http://schemas.microsoft.com/office/powerpoint/2010/main" val="166961944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pPr algn="ctr"/>
            <a:r>
              <a:rPr lang="ja-JP" altLang="en-US" dirty="0" smtClean="0">
                <a:solidFill>
                  <a:prstClr val="black"/>
                </a:solidFill>
              </a:rPr>
              <a:t>現状分析４</a:t>
            </a:r>
            <a:r>
              <a:rPr lang="ja-JP" altLang="en-US" dirty="0">
                <a:solidFill>
                  <a:prstClr val="black"/>
                </a:solidFill>
              </a:rPr>
              <a:t>　</a:t>
            </a:r>
            <a:r>
              <a:rPr lang="en-US" altLang="ja-JP" dirty="0" smtClean="0">
                <a:solidFill>
                  <a:prstClr val="black"/>
                </a:solidFill>
              </a:rPr>
              <a:t>‐</a:t>
            </a:r>
            <a:r>
              <a:rPr lang="ja-JP" altLang="en-US" dirty="0" smtClean="0">
                <a:solidFill>
                  <a:prstClr val="black"/>
                </a:solidFill>
              </a:rPr>
              <a:t>　既存研究概要まとめ</a:t>
            </a:r>
            <a:endParaRPr kumimoji="1" lang="ja-JP" altLang="en-US" dirty="0"/>
          </a:p>
        </p:txBody>
      </p:sp>
      <p:sp>
        <p:nvSpPr>
          <p:cNvPr id="3" name="コンテンツ プレースホルダー 2"/>
          <p:cNvSpPr>
            <a:spLocks noGrp="1"/>
          </p:cNvSpPr>
          <p:nvPr>
            <p:ph idx="1"/>
          </p:nvPr>
        </p:nvSpPr>
        <p:spPr/>
        <p:txBody>
          <a:bodyPr/>
          <a:lstStyle/>
          <a:p>
            <a:pPr marL="0" lvl="0" indent="0">
              <a:buNone/>
            </a:pPr>
            <a:r>
              <a:rPr lang="ja-JP" altLang="en-US" dirty="0">
                <a:solidFill>
                  <a:prstClr val="black"/>
                </a:solidFill>
              </a:rPr>
              <a:t>海外ではトイレ広告の研究があること</a:t>
            </a:r>
            <a:r>
              <a:rPr lang="ja-JP" altLang="en-US" dirty="0" smtClean="0">
                <a:solidFill>
                  <a:prstClr val="black"/>
                </a:solidFill>
              </a:rPr>
              <a:t>は</a:t>
            </a:r>
            <a:r>
              <a:rPr lang="ja-JP" altLang="en-US" dirty="0">
                <a:solidFill>
                  <a:prstClr val="black"/>
                </a:solidFill>
              </a:rPr>
              <a:t>分</a:t>
            </a:r>
            <a:r>
              <a:rPr lang="ja-JP" altLang="en-US" dirty="0" smtClean="0">
                <a:solidFill>
                  <a:prstClr val="black"/>
                </a:solidFill>
              </a:rPr>
              <a:t>かったが、</a:t>
            </a:r>
            <a:endParaRPr lang="en-US" altLang="ja-JP" dirty="0" smtClean="0">
              <a:solidFill>
                <a:prstClr val="black"/>
              </a:solidFill>
            </a:endParaRPr>
          </a:p>
          <a:p>
            <a:pPr marL="0" lvl="0" indent="0">
              <a:buNone/>
            </a:pPr>
            <a:r>
              <a:rPr lang="ja-JP" altLang="en-US" dirty="0" smtClean="0">
                <a:solidFill>
                  <a:prstClr val="black"/>
                </a:solidFill>
              </a:rPr>
              <a:t>原文</a:t>
            </a:r>
            <a:r>
              <a:rPr lang="ja-JP" altLang="en-US" dirty="0">
                <a:solidFill>
                  <a:prstClr val="black"/>
                </a:solidFill>
              </a:rPr>
              <a:t>を読むことは出来なかった。</a:t>
            </a:r>
          </a:p>
          <a:p>
            <a:pPr lvl="0"/>
            <a:endParaRPr lang="ja-JP" altLang="en-US" dirty="0">
              <a:solidFill>
                <a:prstClr val="black"/>
              </a:solidFill>
            </a:endParaRPr>
          </a:p>
        </p:txBody>
      </p:sp>
      <p:sp>
        <p:nvSpPr>
          <p:cNvPr id="4" name="日付プレースホルダー 3"/>
          <p:cNvSpPr>
            <a:spLocks noGrp="1"/>
          </p:cNvSpPr>
          <p:nvPr>
            <p:ph type="dt" sz="half" idx="10"/>
          </p:nvPr>
        </p:nvSpPr>
        <p:spPr/>
        <p:txBody>
          <a:bodyPr/>
          <a:lstStyle/>
          <a:p>
            <a:fld id="{8F388AEA-85D5-48DC-BBA6-58C68B0DFB32}" type="datetime1">
              <a:rPr lang="ja-JP" altLang="en-US" smtClean="0">
                <a:solidFill>
                  <a:prstClr val="black"/>
                </a:solidFill>
              </a:rPr>
              <a:pPr/>
              <a:t>2016/12/14</a:t>
            </a:fld>
            <a:endParaRPr lang="ja-JP" altLang="en-US">
              <a:solidFill>
                <a:prstClr val="black"/>
              </a:solidFill>
            </a:endParaRPr>
          </a:p>
        </p:txBody>
      </p:sp>
      <p:sp>
        <p:nvSpPr>
          <p:cNvPr id="5" name="フッター プレースホルダー 4"/>
          <p:cNvSpPr>
            <a:spLocks noGrp="1"/>
          </p:cNvSpPr>
          <p:nvPr>
            <p:ph type="ftr" sz="quarter" idx="11"/>
          </p:nvPr>
        </p:nvSpPr>
        <p:spPr>
          <a:xfrm>
            <a:off x="4512365" y="5259918"/>
            <a:ext cx="3765530" cy="341312"/>
          </a:xfrm>
        </p:spPr>
        <p:txBody>
          <a:bodyPr/>
          <a:lstStyle/>
          <a:p>
            <a:r>
              <a:rPr lang="en-US" altLang="ja-JP" dirty="0" smtClean="0">
                <a:solidFill>
                  <a:prstClr val="black"/>
                </a:solidFill>
              </a:rPr>
              <a:t>Rice </a:t>
            </a:r>
            <a:r>
              <a:rPr lang="en-US" altLang="ja-JP" dirty="0">
                <a:solidFill>
                  <a:prstClr val="black"/>
                </a:solidFill>
              </a:rPr>
              <a:t>University Study</a:t>
            </a:r>
          </a:p>
          <a:p>
            <a:r>
              <a:rPr lang="ja-JP" altLang="en-US" dirty="0" smtClean="0">
                <a:solidFill>
                  <a:prstClr val="black"/>
                </a:solidFill>
              </a:rPr>
              <a:t>”</a:t>
            </a:r>
            <a:r>
              <a:rPr lang="en-US" altLang="ja-JP" dirty="0">
                <a:solidFill>
                  <a:prstClr val="black"/>
                </a:solidFill>
              </a:rPr>
              <a:t>No Stalling: ‘Indoor’ Marketing Catches On” – Tampa Bay Business Journal</a:t>
            </a:r>
          </a:p>
          <a:p>
            <a:pPr algn="r"/>
            <a:endParaRPr lang="en-US" altLang="ja-JP" dirty="0">
              <a:solidFill>
                <a:prstClr val="black"/>
              </a:solidFill>
            </a:endParaRPr>
          </a:p>
          <a:p>
            <a:pPr algn="r"/>
            <a:endParaRPr lang="ja-JP" altLang="en-US" dirty="0">
              <a:solidFill>
                <a:prstClr val="black"/>
              </a:solidFill>
            </a:endParaRPr>
          </a:p>
        </p:txBody>
      </p:sp>
      <p:sp>
        <p:nvSpPr>
          <p:cNvPr id="6" name="スライド番号プレースホルダー 5"/>
          <p:cNvSpPr>
            <a:spLocks noGrp="1"/>
          </p:cNvSpPr>
          <p:nvPr>
            <p:ph type="sldNum" sz="quarter" idx="12"/>
          </p:nvPr>
        </p:nvSpPr>
        <p:spPr/>
        <p:txBody>
          <a:bodyPr/>
          <a:lstStyle/>
          <a:p>
            <a:fld id="{53B2D2A1-8566-471A-9647-6EEC9C8DBB96}" type="slidenum">
              <a:rPr lang="ja-JP" altLang="en-US" smtClean="0">
                <a:solidFill>
                  <a:prstClr val="black"/>
                </a:solidFill>
              </a:rPr>
              <a:pPr/>
              <a:t>11</a:t>
            </a:fld>
            <a:endParaRPr lang="ja-JP" altLang="en-US">
              <a:solidFill>
                <a:prstClr val="black"/>
              </a:solidFill>
            </a:endParaRPr>
          </a:p>
        </p:txBody>
      </p:sp>
      <p:sp>
        <p:nvSpPr>
          <p:cNvPr id="7" name="正方形/長方形 6"/>
          <p:cNvSpPr/>
          <p:nvPr/>
        </p:nvSpPr>
        <p:spPr>
          <a:xfrm>
            <a:off x="454249" y="1897393"/>
            <a:ext cx="8010659" cy="2939862"/>
          </a:xfrm>
          <a:prstGeom prst="rect">
            <a:avLst/>
          </a:prstGeom>
          <a:ln/>
        </p:spPr>
        <p:style>
          <a:lnRef idx="1">
            <a:schemeClr val="accent5"/>
          </a:lnRef>
          <a:fillRef idx="2">
            <a:schemeClr val="accent5"/>
          </a:fillRef>
          <a:effectRef idx="1">
            <a:schemeClr val="accent5"/>
          </a:effectRef>
          <a:fontRef idx="minor">
            <a:schemeClr val="dk1"/>
          </a:fontRef>
        </p:style>
        <p:txBody>
          <a:bodyPr rtlCol="0" anchor="ctr"/>
          <a:lstStyle/>
          <a:p>
            <a:pPr marL="342900" indent="-342900">
              <a:buFont typeface="Arial" panose="020B0604020202020204" pitchFamily="34" charset="0"/>
              <a:buChar char="•"/>
            </a:pPr>
            <a:r>
              <a:rPr lang="ja-JP" altLang="en-US" sz="2000" dirty="0">
                <a:solidFill>
                  <a:prstClr val="black"/>
                </a:solidFill>
              </a:rPr>
              <a:t>トイレの広告によって生み出された印象は</a:t>
            </a:r>
            <a:endParaRPr lang="en-US" altLang="ja-JP" sz="2000" dirty="0">
              <a:solidFill>
                <a:prstClr val="black"/>
              </a:solidFill>
            </a:endParaRPr>
          </a:p>
          <a:p>
            <a:r>
              <a:rPr lang="ja-JP" altLang="en-US" sz="2000" dirty="0">
                <a:solidFill>
                  <a:prstClr val="black"/>
                </a:solidFill>
              </a:rPr>
              <a:t>     他のメディアにより生み出された印象より平均して４０％強く維持される　　　　</a:t>
            </a:r>
            <a:endParaRPr lang="en-US" altLang="ja-JP" sz="2000" dirty="0">
              <a:solidFill>
                <a:prstClr val="black"/>
              </a:solidFill>
            </a:endParaRPr>
          </a:p>
          <a:p>
            <a:r>
              <a:rPr lang="ja-JP" altLang="en-US" sz="2000" dirty="0">
                <a:solidFill>
                  <a:prstClr val="black"/>
                </a:solidFill>
              </a:rPr>
              <a:t>　　ことが分かった。</a:t>
            </a:r>
            <a:endParaRPr lang="en-US" altLang="ja-JP" sz="2000" dirty="0">
              <a:solidFill>
                <a:prstClr val="black"/>
              </a:solidFill>
            </a:endParaRPr>
          </a:p>
          <a:p>
            <a:pPr marL="342900" indent="-342900">
              <a:buFont typeface="Arial" panose="020B0604020202020204" pitchFamily="34" charset="0"/>
              <a:buChar char="•"/>
            </a:pPr>
            <a:endParaRPr lang="en-US" altLang="ja-JP" sz="2000" dirty="0">
              <a:solidFill>
                <a:prstClr val="black"/>
              </a:solidFill>
            </a:endParaRPr>
          </a:p>
          <a:p>
            <a:pPr marL="342900" indent="-342900">
              <a:buFont typeface="Arial" panose="020B0604020202020204" pitchFamily="34" charset="0"/>
              <a:buChar char="•"/>
            </a:pPr>
            <a:r>
              <a:rPr lang="ja-JP" altLang="en-US" sz="2000" dirty="0">
                <a:solidFill>
                  <a:prstClr val="black"/>
                </a:solidFill>
              </a:rPr>
              <a:t>顧客の気をそらすものがなく、</a:t>
            </a:r>
            <a:endParaRPr lang="en-US" altLang="ja-JP" sz="2000" dirty="0">
              <a:solidFill>
                <a:prstClr val="black"/>
              </a:solidFill>
            </a:endParaRPr>
          </a:p>
          <a:p>
            <a:r>
              <a:rPr lang="ja-JP" altLang="en-US" sz="2000" dirty="0">
                <a:solidFill>
                  <a:prstClr val="black"/>
                </a:solidFill>
              </a:rPr>
              <a:t>     より良い印象を長持ちさせることを可能にする。</a:t>
            </a:r>
            <a:endParaRPr lang="en-US" altLang="ja-JP" sz="2000" dirty="0">
              <a:solidFill>
                <a:prstClr val="black"/>
              </a:solidFill>
            </a:endParaRPr>
          </a:p>
          <a:p>
            <a:pPr marL="342900" indent="-342900">
              <a:buFont typeface="Arial" panose="020B0604020202020204" pitchFamily="34" charset="0"/>
              <a:buChar char="•"/>
            </a:pPr>
            <a:endParaRPr lang="en-US" altLang="ja-JP" sz="2000" dirty="0">
              <a:solidFill>
                <a:prstClr val="black"/>
              </a:solidFill>
            </a:endParaRPr>
          </a:p>
          <a:p>
            <a:pPr marL="342900" indent="-342900">
              <a:buFont typeface="Arial" panose="020B0604020202020204" pitchFamily="34" charset="0"/>
              <a:buChar char="•"/>
            </a:pPr>
            <a:r>
              <a:rPr lang="ja-JP" altLang="en-US" sz="2000" dirty="0">
                <a:solidFill>
                  <a:prstClr val="black"/>
                </a:solidFill>
              </a:rPr>
              <a:t>トイレ広告は広告主が望む消費者</a:t>
            </a:r>
            <a:r>
              <a:rPr lang="en-US" altLang="ja-JP" sz="2000" dirty="0">
                <a:solidFill>
                  <a:prstClr val="black"/>
                </a:solidFill>
              </a:rPr>
              <a:t>(</a:t>
            </a:r>
            <a:r>
              <a:rPr lang="ja-JP" altLang="en-US" sz="2000" dirty="0">
                <a:solidFill>
                  <a:prstClr val="black"/>
                </a:solidFill>
              </a:rPr>
              <a:t>外出や買い物好きな人</a:t>
            </a:r>
            <a:r>
              <a:rPr lang="en-US" altLang="ja-JP" sz="2000" dirty="0">
                <a:solidFill>
                  <a:prstClr val="black"/>
                </a:solidFill>
              </a:rPr>
              <a:t>)</a:t>
            </a:r>
            <a:r>
              <a:rPr lang="ja-JP" altLang="en-US" sz="2000" dirty="0">
                <a:solidFill>
                  <a:prstClr val="black"/>
                </a:solidFill>
              </a:rPr>
              <a:t>に届く。</a:t>
            </a:r>
            <a:endParaRPr lang="en-US" altLang="ja-JP" sz="2000" dirty="0">
              <a:solidFill>
                <a:prstClr val="black"/>
              </a:solidFill>
            </a:endParaRPr>
          </a:p>
        </p:txBody>
      </p:sp>
    </p:spTree>
    <p:extLst>
      <p:ext uri="{BB962C8B-B14F-4D97-AF65-F5344CB8AC3E}">
        <p14:creationId xmlns:p14="http://schemas.microsoft.com/office/powerpoint/2010/main" val="41538291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問題意識</a:t>
            </a:r>
            <a:endParaRPr kumimoji="1" lang="ja-JP" altLang="en-US" dirty="0"/>
          </a:p>
        </p:txBody>
      </p:sp>
      <p:pic>
        <p:nvPicPr>
          <p:cNvPr id="7" name="コンテンツ プレースホルダー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58281" y="1520825"/>
            <a:ext cx="3627438" cy="3627438"/>
          </a:xfrm>
        </p:spPr>
      </p:pic>
      <p:sp>
        <p:nvSpPr>
          <p:cNvPr id="4" name="日付プレースホルダー 3"/>
          <p:cNvSpPr>
            <a:spLocks noGrp="1"/>
          </p:cNvSpPr>
          <p:nvPr>
            <p:ph type="dt" sz="half" idx="10"/>
          </p:nvPr>
        </p:nvSpPr>
        <p:spPr/>
        <p:txBody>
          <a:bodyPr/>
          <a:lstStyle/>
          <a:p>
            <a:fld id="{75316324-D941-4637-BD14-863C45C8638B}" type="datetime1">
              <a:rPr lang="ja-JP" altLang="en-US" smtClean="0">
                <a:solidFill>
                  <a:prstClr val="black"/>
                </a:solidFill>
              </a:rPr>
              <a:t>2016/12/14</a:t>
            </a:fld>
            <a:endParaRPr lang="ja-JP" altLang="en-US">
              <a:solidFill>
                <a:prstClr val="black"/>
              </a:solidFill>
            </a:endParaRPr>
          </a:p>
        </p:txBody>
      </p:sp>
      <p:sp>
        <p:nvSpPr>
          <p:cNvPr id="5" name="スライド番号プレースホルダー 4"/>
          <p:cNvSpPr>
            <a:spLocks noGrp="1"/>
          </p:cNvSpPr>
          <p:nvPr>
            <p:ph type="sldNum" sz="quarter" idx="12"/>
          </p:nvPr>
        </p:nvSpPr>
        <p:spPr/>
        <p:txBody>
          <a:bodyPr/>
          <a:lstStyle/>
          <a:p>
            <a:fld id="{90B25B1D-70A2-4497-8D97-86880F558029}" type="slidenum">
              <a:rPr lang="ja-JP" altLang="en-US" smtClean="0">
                <a:solidFill>
                  <a:prstClr val="black"/>
                </a:solidFill>
              </a:rPr>
              <a:pPr/>
              <a:t>12</a:t>
            </a:fld>
            <a:endParaRPr lang="ja-JP" altLang="en-US">
              <a:solidFill>
                <a:prstClr val="black"/>
              </a:solidFill>
            </a:endParaRPr>
          </a:p>
        </p:txBody>
      </p:sp>
      <p:sp>
        <p:nvSpPr>
          <p:cNvPr id="6" name="角丸四角形 5"/>
          <p:cNvSpPr/>
          <p:nvPr/>
        </p:nvSpPr>
        <p:spPr>
          <a:xfrm>
            <a:off x="515679" y="1398858"/>
            <a:ext cx="7992888" cy="1584176"/>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kumimoji="1" lang="ja-JP" altLang="en-US" sz="2800" dirty="0" smtClean="0"/>
              <a:t>トイレは広告媒体として売り出す価値があるのか</a:t>
            </a:r>
            <a:endParaRPr kumimoji="1" lang="ja-JP" altLang="en-US" sz="2800" dirty="0"/>
          </a:p>
        </p:txBody>
      </p:sp>
      <p:sp>
        <p:nvSpPr>
          <p:cNvPr id="8" name="雲形吹き出し 7"/>
          <p:cNvSpPr/>
          <p:nvPr/>
        </p:nvSpPr>
        <p:spPr>
          <a:xfrm>
            <a:off x="539552" y="3289548"/>
            <a:ext cx="6192688" cy="1440160"/>
          </a:xfrm>
          <a:prstGeom prst="cloudCallout">
            <a:avLst>
              <a:gd name="adj1" fmla="val 46049"/>
              <a:gd name="adj2" fmla="val 56822"/>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ja-JP" altLang="en-US" dirty="0"/>
              <a:t>企業が</a:t>
            </a:r>
            <a:r>
              <a:rPr lang="ja-JP" altLang="en-US" dirty="0" smtClean="0"/>
              <a:t>懸念</a:t>
            </a:r>
            <a:r>
              <a:rPr kumimoji="1" lang="ja-JP" altLang="en-US" dirty="0" smtClean="0"/>
              <a:t>したように</a:t>
            </a:r>
            <a:endParaRPr kumimoji="1" lang="en-US" altLang="ja-JP" dirty="0" smtClean="0"/>
          </a:p>
          <a:p>
            <a:pPr algn="ctr"/>
            <a:r>
              <a:rPr lang="ja-JP" altLang="en-US" dirty="0"/>
              <a:t>トイレ</a:t>
            </a:r>
            <a:r>
              <a:rPr lang="ja-JP" altLang="en-US" dirty="0" smtClean="0"/>
              <a:t>に広告を貼る事でマイナスイメージになる事はあるのか？</a:t>
            </a:r>
            <a:endParaRPr kumimoji="1" lang="ja-JP" altLang="en-US" dirty="0"/>
          </a:p>
        </p:txBody>
      </p:sp>
    </p:spTree>
    <p:extLst>
      <p:ext uri="{BB962C8B-B14F-4D97-AF65-F5344CB8AC3E}">
        <p14:creationId xmlns:p14="http://schemas.microsoft.com/office/powerpoint/2010/main" val="367881689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kumimoji="1" lang="ja-JP" altLang="en-US" dirty="0" smtClean="0"/>
              <a:t>事前調査</a:t>
            </a:r>
            <a:endParaRPr kumimoji="1" lang="ja-JP" altLang="en-US" dirty="0"/>
          </a:p>
        </p:txBody>
      </p:sp>
      <p:sp>
        <p:nvSpPr>
          <p:cNvPr id="5" name="コンテンツ プレースホルダー 4"/>
          <p:cNvSpPr>
            <a:spLocks noGrp="1"/>
          </p:cNvSpPr>
          <p:nvPr>
            <p:ph idx="1"/>
          </p:nvPr>
        </p:nvSpPr>
        <p:spPr>
          <a:xfrm>
            <a:off x="628650" y="1927834"/>
            <a:ext cx="7886700" cy="2719587"/>
          </a:xfrm>
        </p:spPr>
        <p:txBody>
          <a:bodyPr>
            <a:normAutofit lnSpcReduction="10000"/>
          </a:bodyPr>
          <a:lstStyle/>
          <a:p>
            <a:pPr marL="0" indent="0">
              <a:buNone/>
            </a:pPr>
            <a:r>
              <a:rPr lang="ja-JP" altLang="en-US" sz="2400" dirty="0"/>
              <a:t>調査概要</a:t>
            </a:r>
            <a:endParaRPr kumimoji="1" lang="en-US" altLang="ja-JP" dirty="0" smtClean="0"/>
          </a:p>
          <a:p>
            <a:pPr marL="0" indent="0">
              <a:buNone/>
            </a:pPr>
            <a:r>
              <a:rPr lang="ja-JP" altLang="en-US" dirty="0"/>
              <a:t>　</a:t>
            </a:r>
            <a:r>
              <a:rPr lang="ja-JP" altLang="en-US" dirty="0" smtClean="0"/>
              <a:t>・調査目的　トイレの使用実態の調査</a:t>
            </a:r>
            <a:endParaRPr lang="en-US" altLang="ja-JP" dirty="0" smtClean="0"/>
          </a:p>
          <a:p>
            <a:pPr marL="0" indent="0">
              <a:buNone/>
            </a:pPr>
            <a:r>
              <a:rPr lang="ja-JP" altLang="en-US" dirty="0"/>
              <a:t>　</a:t>
            </a:r>
            <a:r>
              <a:rPr lang="ja-JP" altLang="en-US" dirty="0" smtClean="0"/>
              <a:t>・実施期間　</a:t>
            </a:r>
            <a:r>
              <a:rPr lang="en-US" altLang="ja-JP" dirty="0" smtClean="0"/>
              <a:t>2016</a:t>
            </a:r>
            <a:r>
              <a:rPr lang="ja-JP" altLang="en-US" dirty="0" smtClean="0"/>
              <a:t>年</a:t>
            </a:r>
            <a:r>
              <a:rPr lang="en-US" altLang="ja-JP" dirty="0" smtClean="0"/>
              <a:t>11</a:t>
            </a:r>
            <a:r>
              <a:rPr lang="ja-JP" altLang="en-US" dirty="0" smtClean="0"/>
              <a:t>月</a:t>
            </a:r>
            <a:r>
              <a:rPr lang="en-US" altLang="ja-JP" dirty="0" smtClean="0"/>
              <a:t>14</a:t>
            </a:r>
            <a:r>
              <a:rPr lang="ja-JP" altLang="en-US" dirty="0" smtClean="0"/>
              <a:t>日</a:t>
            </a:r>
            <a:r>
              <a:rPr lang="en-US" altLang="ja-JP" dirty="0" smtClean="0"/>
              <a:t>(</a:t>
            </a:r>
            <a:r>
              <a:rPr lang="ja-JP" altLang="en-US" dirty="0" smtClean="0"/>
              <a:t>月</a:t>
            </a:r>
            <a:r>
              <a:rPr lang="en-US" altLang="ja-JP" dirty="0" smtClean="0"/>
              <a:t>)</a:t>
            </a:r>
            <a:r>
              <a:rPr lang="ja-JP" altLang="en-US" dirty="0" smtClean="0"/>
              <a:t>～</a:t>
            </a:r>
            <a:r>
              <a:rPr lang="en-US" altLang="ja-JP" dirty="0" smtClean="0"/>
              <a:t>11</a:t>
            </a:r>
            <a:r>
              <a:rPr lang="ja-JP" altLang="en-US" dirty="0" smtClean="0"/>
              <a:t>月</a:t>
            </a:r>
            <a:r>
              <a:rPr lang="en-US" altLang="ja-JP" dirty="0" smtClean="0"/>
              <a:t>15</a:t>
            </a:r>
            <a:r>
              <a:rPr lang="ja-JP" altLang="en-US" dirty="0" smtClean="0"/>
              <a:t>日</a:t>
            </a:r>
            <a:r>
              <a:rPr lang="en-US" altLang="ja-JP" dirty="0" smtClean="0"/>
              <a:t>(</a:t>
            </a:r>
            <a:r>
              <a:rPr lang="ja-JP" altLang="en-US" dirty="0" smtClean="0"/>
              <a:t>火</a:t>
            </a:r>
            <a:r>
              <a:rPr lang="en-US" altLang="ja-JP" dirty="0" smtClean="0"/>
              <a:t>)</a:t>
            </a:r>
          </a:p>
          <a:p>
            <a:pPr marL="0" indent="0">
              <a:buNone/>
            </a:pPr>
            <a:r>
              <a:rPr kumimoji="1" lang="ja-JP" altLang="en-US" dirty="0"/>
              <a:t>　</a:t>
            </a:r>
            <a:r>
              <a:rPr kumimoji="1" lang="ja-JP" altLang="en-US" dirty="0" smtClean="0"/>
              <a:t>・調査対象　</a:t>
            </a:r>
            <a:r>
              <a:rPr kumimoji="1" lang="en-US" altLang="ja-JP" dirty="0" smtClean="0"/>
              <a:t>10</a:t>
            </a:r>
            <a:r>
              <a:rPr kumimoji="1" lang="ja-JP" altLang="en-US" dirty="0" smtClean="0"/>
              <a:t>代～</a:t>
            </a:r>
            <a:r>
              <a:rPr kumimoji="1" lang="en-US" altLang="ja-JP" dirty="0" smtClean="0"/>
              <a:t>20</a:t>
            </a:r>
            <a:r>
              <a:rPr lang="ja-JP" altLang="en-US" dirty="0" smtClean="0"/>
              <a:t>代男女　</a:t>
            </a:r>
            <a:r>
              <a:rPr lang="en-US" altLang="ja-JP" dirty="0" smtClean="0"/>
              <a:t>(</a:t>
            </a:r>
            <a:r>
              <a:rPr lang="ja-JP" altLang="en-US" dirty="0" smtClean="0"/>
              <a:t>男</a:t>
            </a:r>
            <a:r>
              <a:rPr lang="en-US" altLang="ja-JP" dirty="0" smtClean="0"/>
              <a:t>4,</a:t>
            </a:r>
            <a:r>
              <a:rPr lang="ja-JP" altLang="en-US" dirty="0" smtClean="0"/>
              <a:t>女</a:t>
            </a:r>
            <a:r>
              <a:rPr lang="en-US" altLang="ja-JP" dirty="0" smtClean="0"/>
              <a:t>26)</a:t>
            </a:r>
          </a:p>
          <a:p>
            <a:pPr marL="0" indent="0">
              <a:buNone/>
            </a:pPr>
            <a:r>
              <a:rPr kumimoji="1" lang="ja-JP" altLang="en-US" dirty="0"/>
              <a:t>　</a:t>
            </a:r>
            <a:r>
              <a:rPr kumimoji="1" lang="ja-JP" altLang="en-US" dirty="0" smtClean="0"/>
              <a:t>・回答数</a:t>
            </a:r>
            <a:r>
              <a:rPr lang="ja-JP" altLang="en-US" dirty="0"/>
              <a:t>　</a:t>
            </a:r>
            <a:r>
              <a:rPr lang="ja-JP" altLang="en-US" dirty="0" smtClean="0"/>
              <a:t>　  </a:t>
            </a:r>
            <a:r>
              <a:rPr kumimoji="1" lang="en-US" altLang="ja-JP" dirty="0" smtClean="0"/>
              <a:t>30</a:t>
            </a:r>
            <a:r>
              <a:rPr kumimoji="1" lang="ja-JP" altLang="en-US" dirty="0" smtClean="0"/>
              <a:t>人 </a:t>
            </a:r>
            <a:r>
              <a:rPr kumimoji="1" lang="en-US" altLang="ja-JP" dirty="0" smtClean="0"/>
              <a:t>(</a:t>
            </a:r>
            <a:r>
              <a:rPr kumimoji="1" lang="ja-JP" altLang="en-US" dirty="0" smtClean="0"/>
              <a:t>すべて有効回答</a:t>
            </a:r>
            <a:r>
              <a:rPr kumimoji="1" lang="en-US" altLang="ja-JP" dirty="0" smtClean="0"/>
              <a:t>)</a:t>
            </a:r>
          </a:p>
          <a:p>
            <a:pPr marL="0" indent="0">
              <a:buNone/>
            </a:pPr>
            <a:r>
              <a:rPr lang="ja-JP" altLang="en-US" dirty="0"/>
              <a:t>　</a:t>
            </a:r>
            <a:r>
              <a:rPr lang="ja-JP" altLang="en-US" dirty="0" smtClean="0"/>
              <a:t>・調査方法　インターネットを用いたアンケート調査</a:t>
            </a:r>
            <a:endParaRPr kumimoji="1" lang="en-US" altLang="ja-JP" dirty="0" smtClean="0"/>
          </a:p>
          <a:p>
            <a:pPr marL="0" indent="0">
              <a:buNone/>
            </a:pPr>
            <a:r>
              <a:rPr lang="ja-JP" altLang="en-US" dirty="0" smtClean="0"/>
              <a:t>　　</a:t>
            </a:r>
            <a:endParaRPr kumimoji="1" lang="ja-JP" altLang="en-US" dirty="0"/>
          </a:p>
        </p:txBody>
      </p:sp>
      <p:sp>
        <p:nvSpPr>
          <p:cNvPr id="6" name="日付プレースホルダー 5"/>
          <p:cNvSpPr>
            <a:spLocks noGrp="1"/>
          </p:cNvSpPr>
          <p:nvPr>
            <p:ph type="dt" sz="half" idx="10"/>
          </p:nvPr>
        </p:nvSpPr>
        <p:spPr/>
        <p:txBody>
          <a:bodyPr/>
          <a:lstStyle/>
          <a:p>
            <a:fld id="{A8BCC68F-F53C-4B1C-98F0-9E4D490FA0D3}" type="datetime1">
              <a:rPr lang="ja-JP" altLang="en-US" smtClean="0">
                <a:solidFill>
                  <a:prstClr val="black">
                    <a:tint val="75000"/>
                  </a:prstClr>
                </a:solidFill>
              </a:rPr>
              <a:pPr/>
              <a:t>2016/12/14</a:t>
            </a:fld>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3E8BF6F0-F2B9-4790-95E7-FD5550584D97}" type="slidenum">
              <a:rPr lang="ja-JP" altLang="en-US" smtClean="0">
                <a:solidFill>
                  <a:prstClr val="black">
                    <a:tint val="75000"/>
                  </a:prstClr>
                </a:solidFill>
              </a:rPr>
              <a:pPr/>
              <a:t>13</a:t>
            </a:fld>
            <a:endParaRPr lang="ja-JP" altLang="en-US">
              <a:solidFill>
                <a:prstClr val="black">
                  <a:tint val="75000"/>
                </a:prstClr>
              </a:solidFill>
            </a:endParaRPr>
          </a:p>
        </p:txBody>
      </p:sp>
    </p:spTree>
    <p:extLst>
      <p:ext uri="{BB962C8B-B14F-4D97-AF65-F5344CB8AC3E}">
        <p14:creationId xmlns:p14="http://schemas.microsoft.com/office/powerpoint/2010/main" val="40541437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3752" y="631508"/>
            <a:ext cx="5076056" cy="952500"/>
          </a:xfrm>
        </p:spPr>
        <p:txBody>
          <a:bodyPr>
            <a:normAutofit/>
          </a:bodyPr>
          <a:lstStyle/>
          <a:p>
            <a:r>
              <a:rPr lang="ja-JP" altLang="en-US" sz="2100" dirty="0" smtClean="0"/>
              <a:t>あなた</a:t>
            </a:r>
            <a:r>
              <a:rPr lang="ja-JP" altLang="en-US" sz="2100" dirty="0"/>
              <a:t>は今までにトイレの個室内</a:t>
            </a:r>
            <a:r>
              <a:rPr lang="ja-JP" altLang="en-US" sz="2100" dirty="0" smtClean="0"/>
              <a:t>で</a:t>
            </a:r>
            <a:r>
              <a:rPr lang="en-US" altLang="ja-JP" sz="2100" dirty="0" smtClean="0"/>
              <a:t/>
            </a:r>
            <a:br>
              <a:rPr lang="en-US" altLang="ja-JP" sz="2100" dirty="0" smtClean="0"/>
            </a:br>
            <a:r>
              <a:rPr lang="ja-JP" altLang="en-US" sz="2100" dirty="0" smtClean="0"/>
              <a:t>広告</a:t>
            </a:r>
            <a:r>
              <a:rPr lang="ja-JP" altLang="en-US" sz="2100" dirty="0"/>
              <a:t>を見たことがありますか。</a:t>
            </a:r>
          </a:p>
        </p:txBody>
      </p:sp>
      <p:sp>
        <p:nvSpPr>
          <p:cNvPr id="5" name="日付プレースホルダー 4"/>
          <p:cNvSpPr>
            <a:spLocks noGrp="1"/>
          </p:cNvSpPr>
          <p:nvPr>
            <p:ph type="dt" sz="half" idx="10"/>
          </p:nvPr>
        </p:nvSpPr>
        <p:spPr/>
        <p:txBody>
          <a:bodyPr/>
          <a:lstStyle/>
          <a:p>
            <a:fld id="{D77ADAE2-4A97-45FC-A3BA-5C7A6E9D9217}" type="datetime1">
              <a:rPr lang="ja-JP" altLang="en-US" smtClean="0">
                <a:solidFill>
                  <a:prstClr val="black">
                    <a:tint val="75000"/>
                  </a:prstClr>
                </a:solidFill>
              </a:rPr>
              <a:pPr/>
              <a:t>2016/12/14</a:t>
            </a:fld>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3E8BF6F0-F2B9-4790-95E7-FD5550584D97}" type="slidenum">
              <a:rPr lang="ja-JP" altLang="en-US" smtClean="0">
                <a:solidFill>
                  <a:prstClr val="black">
                    <a:tint val="75000"/>
                  </a:prstClr>
                </a:solidFill>
              </a:rPr>
              <a:pPr/>
              <a:t>14</a:t>
            </a:fld>
            <a:endParaRPr lang="ja-JP" altLang="en-US">
              <a:solidFill>
                <a:prstClr val="black">
                  <a:tint val="75000"/>
                </a:prstClr>
              </a:solidFill>
            </a:endParaRPr>
          </a:p>
        </p:txBody>
      </p:sp>
      <p:pic>
        <p:nvPicPr>
          <p:cNvPr id="4" name="図 3"/>
          <p:cNvPicPr>
            <a:picLocks noChangeAspect="1"/>
          </p:cNvPicPr>
          <p:nvPr/>
        </p:nvPicPr>
        <p:blipFill>
          <a:blip r:embed="rId2"/>
          <a:stretch>
            <a:fillRect/>
          </a:stretch>
        </p:blipFill>
        <p:spPr>
          <a:xfrm>
            <a:off x="323528" y="1561356"/>
            <a:ext cx="4536504" cy="2952328"/>
          </a:xfrm>
          <a:prstGeom prst="rect">
            <a:avLst/>
          </a:prstGeom>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7984" y="1559208"/>
            <a:ext cx="4536504" cy="29544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タイトル 3"/>
          <p:cNvSpPr txBox="1">
            <a:spLocks/>
          </p:cNvSpPr>
          <p:nvPr/>
        </p:nvSpPr>
        <p:spPr>
          <a:xfrm>
            <a:off x="4226236" y="595575"/>
            <a:ext cx="5441776" cy="9525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2100" dirty="0" smtClean="0"/>
              <a:t>その広告の内容を覚えていますか。</a:t>
            </a:r>
            <a:endParaRPr lang="ja-JP" altLang="en-US" sz="2100" dirty="0"/>
          </a:p>
        </p:txBody>
      </p:sp>
    </p:spTree>
    <p:extLst>
      <p:ext uri="{BB962C8B-B14F-4D97-AF65-F5344CB8AC3E}">
        <p14:creationId xmlns:p14="http://schemas.microsoft.com/office/powerpoint/2010/main" val="12723284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66635" y="409228"/>
            <a:ext cx="7886700" cy="828477"/>
          </a:xfrm>
        </p:spPr>
        <p:txBody>
          <a:bodyPr>
            <a:normAutofit/>
          </a:bodyPr>
          <a:lstStyle/>
          <a:p>
            <a:r>
              <a:rPr lang="ja-JP" altLang="en-US" sz="2100" dirty="0" smtClean="0"/>
              <a:t>トイレ</a:t>
            </a:r>
            <a:r>
              <a:rPr lang="ja-JP" altLang="en-US" sz="2100" dirty="0"/>
              <a:t>の個室内で広告を見たとき、どのような印象を持ちましたか。</a:t>
            </a:r>
            <a:r>
              <a:rPr lang="en-US" altLang="ja-JP" sz="2100" dirty="0"/>
              <a:t/>
            </a:r>
            <a:br>
              <a:rPr lang="en-US" altLang="ja-JP" sz="2100" dirty="0"/>
            </a:br>
            <a:r>
              <a:rPr lang="en-US" altLang="ja-JP" sz="2100" dirty="0" smtClean="0"/>
              <a:t>   </a:t>
            </a:r>
            <a:r>
              <a:rPr lang="ja-JP" altLang="en-US" sz="2100" dirty="0" smtClean="0"/>
              <a:t>あてはまるものを全て選んでください。</a:t>
            </a:r>
            <a:endParaRPr lang="ja-JP" altLang="en-US" sz="2100" dirty="0"/>
          </a:p>
        </p:txBody>
      </p:sp>
      <p:sp>
        <p:nvSpPr>
          <p:cNvPr id="4" name="日付プレースホルダー 3"/>
          <p:cNvSpPr>
            <a:spLocks noGrp="1"/>
          </p:cNvSpPr>
          <p:nvPr>
            <p:ph type="dt" sz="half" idx="10"/>
          </p:nvPr>
        </p:nvSpPr>
        <p:spPr/>
        <p:txBody>
          <a:bodyPr/>
          <a:lstStyle/>
          <a:p>
            <a:fld id="{0CABCE83-C649-4BC1-9681-8EC628D9FC79}" type="datetime1">
              <a:rPr lang="ja-JP" altLang="en-US" smtClean="0">
                <a:solidFill>
                  <a:prstClr val="black">
                    <a:tint val="75000"/>
                  </a:prstClr>
                </a:solidFill>
              </a:rPr>
              <a:pPr/>
              <a:t>2016/12/14</a:t>
            </a:fld>
            <a:endParaRPr lang="ja-JP" altLang="en-US">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3E8BF6F0-F2B9-4790-95E7-FD5550584D97}" type="slidenum">
              <a:rPr lang="ja-JP" altLang="en-US" smtClean="0">
                <a:solidFill>
                  <a:prstClr val="black">
                    <a:tint val="75000"/>
                  </a:prstClr>
                </a:solidFill>
              </a:rPr>
              <a:pPr/>
              <a:t>15</a:t>
            </a:fld>
            <a:endParaRPr lang="ja-JP" altLang="en-US">
              <a:solidFill>
                <a:prstClr val="black">
                  <a:tint val="75000"/>
                </a:prstClr>
              </a:solidFill>
            </a:endParaRPr>
          </a:p>
        </p:txBody>
      </p:sp>
      <p:pic>
        <p:nvPicPr>
          <p:cNvPr id="3" name="図 2"/>
          <p:cNvPicPr>
            <a:picLocks noChangeAspect="1"/>
          </p:cNvPicPr>
          <p:nvPr/>
        </p:nvPicPr>
        <p:blipFill>
          <a:blip r:embed="rId2"/>
          <a:stretch>
            <a:fillRect/>
          </a:stretch>
        </p:blipFill>
        <p:spPr>
          <a:xfrm>
            <a:off x="1403648" y="1162475"/>
            <a:ext cx="6192687" cy="3101834"/>
          </a:xfrm>
          <a:prstGeom prst="rect">
            <a:avLst/>
          </a:prstGeom>
        </p:spPr>
      </p:pic>
      <p:sp>
        <p:nvSpPr>
          <p:cNvPr id="6" name="大波 5"/>
          <p:cNvSpPr/>
          <p:nvPr/>
        </p:nvSpPr>
        <p:spPr>
          <a:xfrm>
            <a:off x="666635" y="4264309"/>
            <a:ext cx="7488832" cy="1224136"/>
          </a:xfrm>
          <a:prstGeom prst="wav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kumimoji="1" lang="ja-JP" altLang="en-US" sz="2800" dirty="0" smtClean="0"/>
              <a:t>不快に思った人はいなかった</a:t>
            </a:r>
            <a:endParaRPr kumimoji="1" lang="ja-JP" altLang="en-US" sz="2800" dirty="0"/>
          </a:p>
        </p:txBody>
      </p:sp>
    </p:spTree>
    <p:extLst>
      <p:ext uri="{BB962C8B-B14F-4D97-AF65-F5344CB8AC3E}">
        <p14:creationId xmlns:p14="http://schemas.microsoft.com/office/powerpoint/2010/main" val="4854667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研究目的</a:t>
            </a:r>
            <a:endParaRPr kumimoji="1" lang="ja-JP" altLang="en-US" dirty="0"/>
          </a:p>
        </p:txBody>
      </p:sp>
      <p:sp>
        <p:nvSpPr>
          <p:cNvPr id="3" name="日付プレースホルダー 2"/>
          <p:cNvSpPr>
            <a:spLocks noGrp="1"/>
          </p:cNvSpPr>
          <p:nvPr>
            <p:ph type="dt" sz="half" idx="10"/>
          </p:nvPr>
        </p:nvSpPr>
        <p:spPr/>
        <p:txBody>
          <a:bodyPr/>
          <a:lstStyle/>
          <a:p>
            <a:fld id="{992EACF3-7078-4D00-B523-E99E15C93DD3}" type="datetime1">
              <a:rPr lang="ja-JP" altLang="en-US" smtClean="0">
                <a:solidFill>
                  <a:prstClr val="black"/>
                </a:solidFill>
              </a:rPr>
              <a:t>2016/12/14</a:t>
            </a:fld>
            <a:endParaRPr lang="ja-JP" altLang="en-US">
              <a:solidFill>
                <a:prstClr val="black"/>
              </a:solidFill>
            </a:endParaRPr>
          </a:p>
        </p:txBody>
      </p:sp>
      <p:sp>
        <p:nvSpPr>
          <p:cNvPr id="4" name="スライド番号プレースホルダー 3"/>
          <p:cNvSpPr>
            <a:spLocks noGrp="1"/>
          </p:cNvSpPr>
          <p:nvPr>
            <p:ph type="sldNum" sz="quarter" idx="12"/>
          </p:nvPr>
        </p:nvSpPr>
        <p:spPr/>
        <p:txBody>
          <a:bodyPr/>
          <a:lstStyle/>
          <a:p>
            <a:fld id="{90B25B1D-70A2-4497-8D97-86880F558029}" type="slidenum">
              <a:rPr lang="ja-JP" altLang="en-US" smtClean="0">
                <a:solidFill>
                  <a:prstClr val="black"/>
                </a:solidFill>
              </a:rPr>
              <a:pPr/>
              <a:t>16</a:t>
            </a:fld>
            <a:endParaRPr lang="ja-JP" altLang="en-US">
              <a:solidFill>
                <a:prstClr val="black"/>
              </a:solidFill>
            </a:endParaRPr>
          </a:p>
        </p:txBody>
      </p:sp>
      <p:sp>
        <p:nvSpPr>
          <p:cNvPr id="6" name="角丸四角形 5"/>
          <p:cNvSpPr/>
          <p:nvPr/>
        </p:nvSpPr>
        <p:spPr>
          <a:xfrm>
            <a:off x="309692" y="1417340"/>
            <a:ext cx="8424936" cy="1872208"/>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kumimoji="1" lang="ja-JP" altLang="en-US" sz="3600" dirty="0" smtClean="0"/>
              <a:t>トイレならではの広告メリットを明確にする</a:t>
            </a:r>
            <a:endParaRPr kumimoji="1" lang="ja-JP" altLang="en-US" sz="3600" dirty="0"/>
          </a:p>
        </p:txBody>
      </p:sp>
      <p:pic>
        <p:nvPicPr>
          <p:cNvPr id="7" name="図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72200" y="3433564"/>
            <a:ext cx="1757363" cy="1905000"/>
          </a:xfrm>
          <a:prstGeom prst="rect">
            <a:avLst/>
          </a:prstGeom>
        </p:spPr>
      </p:pic>
      <p:sp>
        <p:nvSpPr>
          <p:cNvPr id="8" name="雲形吹き出し 7"/>
          <p:cNvSpPr/>
          <p:nvPr/>
        </p:nvSpPr>
        <p:spPr>
          <a:xfrm>
            <a:off x="1115616" y="3433564"/>
            <a:ext cx="5040560" cy="1368152"/>
          </a:xfrm>
          <a:prstGeom prst="cloudCallout">
            <a:avLst>
              <a:gd name="adj1" fmla="val 54975"/>
              <a:gd name="adj2" fmla="val 33701"/>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dirty="0" smtClean="0"/>
              <a:t>他の</a:t>
            </a:r>
            <a:r>
              <a:rPr kumimoji="1" lang="en-US" altLang="ja-JP" dirty="0" smtClean="0"/>
              <a:t>OOH</a:t>
            </a:r>
            <a:r>
              <a:rPr kumimoji="1" lang="ja-JP" altLang="en-US" dirty="0" smtClean="0"/>
              <a:t>広告とはどのような</a:t>
            </a:r>
            <a:endParaRPr kumimoji="1" lang="en-US" altLang="ja-JP" dirty="0" smtClean="0"/>
          </a:p>
          <a:p>
            <a:pPr algn="ctr"/>
            <a:r>
              <a:rPr kumimoji="1" lang="ja-JP" altLang="en-US" dirty="0" smtClean="0"/>
              <a:t>違いがあるのだろう</a:t>
            </a:r>
            <a:endParaRPr kumimoji="1" lang="ja-JP" altLang="en-US" dirty="0"/>
          </a:p>
        </p:txBody>
      </p:sp>
    </p:spTree>
    <p:extLst>
      <p:ext uri="{BB962C8B-B14F-4D97-AF65-F5344CB8AC3E}">
        <p14:creationId xmlns:p14="http://schemas.microsoft.com/office/powerpoint/2010/main" val="173163253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endParaRPr kumimoji="1" lang="ja-JP" altLang="en-US" dirty="0"/>
          </a:p>
        </p:txBody>
      </p:sp>
      <p:sp>
        <p:nvSpPr>
          <p:cNvPr id="3" name="コンテンツ プレースホルダー 2"/>
          <p:cNvSpPr>
            <a:spLocks noGrp="1"/>
          </p:cNvSpPr>
          <p:nvPr>
            <p:ph idx="1"/>
          </p:nvPr>
        </p:nvSpPr>
        <p:spPr>
          <a:xfrm>
            <a:off x="457200" y="1333500"/>
            <a:ext cx="8229600" cy="3396208"/>
          </a:xfrm>
        </p:spPr>
        <p:txBody>
          <a:bodyPr>
            <a:normAutofit/>
          </a:bodyPr>
          <a:lstStyle/>
          <a:p>
            <a:pPr marL="0" lvl="0" indent="0">
              <a:buNone/>
            </a:pPr>
            <a:r>
              <a:rPr lang="en-US" altLang="ja-JP" sz="3500" b="1" dirty="0" smtClean="0">
                <a:latin typeface="Arial Unicode MS" panose="020B0604020202020204" pitchFamily="50" charset="-128"/>
                <a:ea typeface="Arial Unicode MS" panose="020B0604020202020204" pitchFamily="50" charset="-128"/>
                <a:cs typeface="Arial Unicode MS" panose="020B0604020202020204" pitchFamily="50" charset="-128"/>
              </a:rPr>
              <a:t>OOH</a:t>
            </a:r>
            <a:r>
              <a:rPr lang="ja-JP" altLang="en-US" sz="3500" b="1" dirty="0" smtClean="0">
                <a:latin typeface="Arial Unicode MS" panose="020B0604020202020204" pitchFamily="50" charset="-128"/>
                <a:ea typeface="Arial Unicode MS" panose="020B0604020202020204" pitchFamily="50" charset="-128"/>
                <a:cs typeface="Arial Unicode MS" panose="020B0604020202020204" pitchFamily="50" charset="-128"/>
              </a:rPr>
              <a:t>広告とは？</a:t>
            </a:r>
            <a:endParaRPr lang="en-US" altLang="ja-JP" sz="3500" dirty="0" smtClean="0"/>
          </a:p>
          <a:p>
            <a:pPr marL="0" lvl="0" indent="0">
              <a:buNone/>
            </a:pPr>
            <a:r>
              <a:rPr lang="ja-JP" altLang="en-US" sz="3500" b="1" i="1" dirty="0">
                <a:solidFill>
                  <a:prstClr val="black"/>
                </a:solidFill>
              </a:rPr>
              <a:t>　</a:t>
            </a:r>
            <a:endParaRPr lang="en-US" altLang="ja-JP" sz="3500" b="1" i="1" dirty="0" smtClean="0">
              <a:solidFill>
                <a:prstClr val="black"/>
              </a:solidFill>
            </a:endParaRPr>
          </a:p>
          <a:p>
            <a:pPr marL="0" lvl="0" indent="0">
              <a:buNone/>
            </a:pPr>
            <a:r>
              <a:rPr lang="ja-JP" altLang="en-US" sz="1900" b="1" i="1" dirty="0">
                <a:solidFill>
                  <a:prstClr val="black"/>
                </a:solidFill>
              </a:rPr>
              <a:t>　</a:t>
            </a:r>
            <a:r>
              <a:rPr lang="ja-JP" altLang="en-US" sz="1900" b="1" i="1" dirty="0" smtClean="0">
                <a:solidFill>
                  <a:prstClr val="black"/>
                </a:solidFill>
              </a:rPr>
              <a:t>　　</a:t>
            </a:r>
            <a:r>
              <a:rPr lang="ja-JP" altLang="en-US" sz="1900" dirty="0" smtClean="0">
                <a:solidFill>
                  <a:prstClr val="black"/>
                </a:solidFill>
              </a:rPr>
              <a:t>名前</a:t>
            </a:r>
            <a:r>
              <a:rPr lang="ja-JP" altLang="en-US" sz="1900" dirty="0">
                <a:solidFill>
                  <a:prstClr val="black"/>
                </a:solidFill>
              </a:rPr>
              <a:t>の通り</a:t>
            </a:r>
            <a:r>
              <a:rPr lang="ja-JP" altLang="en-US" sz="1900" dirty="0" smtClean="0">
                <a:solidFill>
                  <a:prstClr val="black"/>
                </a:solidFill>
              </a:rPr>
              <a:t>、</a:t>
            </a:r>
            <a:r>
              <a:rPr lang="ja-JP" altLang="en-US" sz="1900" b="1" u="sng" dirty="0">
                <a:solidFill>
                  <a:prstClr val="black"/>
                </a:solidFill>
              </a:rPr>
              <a:t>家の</a:t>
            </a:r>
            <a:r>
              <a:rPr lang="ja-JP" altLang="en-US" sz="1900" b="1" u="sng" dirty="0" smtClean="0">
                <a:solidFill>
                  <a:prstClr val="black"/>
                </a:solidFill>
              </a:rPr>
              <a:t>外で掲出</a:t>
            </a:r>
            <a:r>
              <a:rPr lang="ja-JP" altLang="en-US" sz="1900" b="1" u="sng" dirty="0">
                <a:solidFill>
                  <a:prstClr val="black"/>
                </a:solidFill>
              </a:rPr>
              <a:t>されるあらゆる広告</a:t>
            </a:r>
            <a:r>
              <a:rPr lang="ja-JP" altLang="en-US" sz="1900" dirty="0">
                <a:solidFill>
                  <a:prstClr val="black"/>
                </a:solidFill>
              </a:rPr>
              <a:t>の事を</a:t>
            </a:r>
            <a:r>
              <a:rPr lang="ja-JP" altLang="en-US" sz="1900" dirty="0" smtClean="0">
                <a:solidFill>
                  <a:prstClr val="black"/>
                </a:solidFill>
              </a:rPr>
              <a:t>指す</a:t>
            </a:r>
            <a:endParaRPr lang="en-US" altLang="ja-JP" sz="1900" dirty="0" smtClean="0">
              <a:solidFill>
                <a:prstClr val="black"/>
              </a:solidFill>
            </a:endParaRPr>
          </a:p>
          <a:p>
            <a:pPr marL="0" lvl="0" indent="0">
              <a:buNone/>
            </a:pPr>
            <a:endParaRPr lang="en-US" altLang="ja-JP" sz="1900" dirty="0">
              <a:solidFill>
                <a:prstClr val="black"/>
              </a:solidFill>
            </a:endParaRPr>
          </a:p>
          <a:p>
            <a:pPr marL="0" lvl="0" indent="0">
              <a:buNone/>
            </a:pPr>
            <a:r>
              <a:rPr lang="ja-JP" altLang="en-US" sz="1900" dirty="0" smtClean="0">
                <a:solidFill>
                  <a:prstClr val="black"/>
                </a:solidFill>
              </a:rPr>
              <a:t>　　</a:t>
            </a:r>
            <a:r>
              <a:rPr lang="ja-JP" altLang="en-US" dirty="0" smtClean="0">
                <a:solidFill>
                  <a:prstClr val="black"/>
                </a:solidFill>
              </a:rPr>
              <a:t>・屋外広告　　・交通広告　　・</a:t>
            </a:r>
            <a:r>
              <a:rPr lang="en-US" altLang="ja-JP" dirty="0" smtClean="0">
                <a:solidFill>
                  <a:prstClr val="black"/>
                </a:solidFill>
              </a:rPr>
              <a:t>POP</a:t>
            </a:r>
            <a:r>
              <a:rPr lang="ja-JP" altLang="en-US" dirty="0" smtClean="0">
                <a:solidFill>
                  <a:prstClr val="black"/>
                </a:solidFill>
              </a:rPr>
              <a:t>広告</a:t>
            </a:r>
            <a:endParaRPr lang="en-US" altLang="ja-JP" dirty="0" smtClean="0">
              <a:solidFill>
                <a:prstClr val="black"/>
              </a:solidFill>
            </a:endParaRPr>
          </a:p>
          <a:p>
            <a:pPr marL="0" lvl="0" indent="0" algn="ctr">
              <a:buNone/>
            </a:pPr>
            <a:r>
              <a:rPr lang="ja-JP" altLang="en-US" dirty="0" smtClean="0">
                <a:solidFill>
                  <a:prstClr val="black"/>
                </a:solidFill>
              </a:rPr>
              <a:t>　　　　　　　　　　　</a:t>
            </a:r>
            <a:r>
              <a:rPr lang="ja-JP" altLang="en-US" dirty="0">
                <a:solidFill>
                  <a:prstClr val="black"/>
                </a:solidFill>
              </a:rPr>
              <a:t>　</a:t>
            </a:r>
            <a:endParaRPr kumimoji="1" lang="ja-JP" altLang="en-US" dirty="0"/>
          </a:p>
        </p:txBody>
      </p:sp>
      <p:sp>
        <p:nvSpPr>
          <p:cNvPr id="4" name="日付プレースホルダー 3"/>
          <p:cNvSpPr>
            <a:spLocks noGrp="1"/>
          </p:cNvSpPr>
          <p:nvPr>
            <p:ph type="dt" sz="half" idx="10"/>
          </p:nvPr>
        </p:nvSpPr>
        <p:spPr/>
        <p:txBody>
          <a:bodyPr/>
          <a:lstStyle/>
          <a:p>
            <a:fld id="{8F388AEA-85D5-48DC-BBA6-58C68B0DFB32}" type="datetime1">
              <a:rPr kumimoji="1" lang="ja-JP" altLang="en-US" smtClean="0"/>
              <a:t>2016/12/14</a:t>
            </a:fld>
            <a:endParaRPr kumimoji="1" lang="ja-JP" altLang="en-US" dirty="0"/>
          </a:p>
        </p:txBody>
      </p:sp>
      <p:sp>
        <p:nvSpPr>
          <p:cNvPr id="5" name="フッター プレースホルダー 4"/>
          <p:cNvSpPr>
            <a:spLocks noGrp="1"/>
          </p:cNvSpPr>
          <p:nvPr>
            <p:ph type="ftr" sz="quarter" idx="11"/>
          </p:nvPr>
        </p:nvSpPr>
        <p:spPr>
          <a:xfrm>
            <a:off x="3491881" y="5194265"/>
            <a:ext cx="4786016" cy="406967"/>
          </a:xfrm>
        </p:spPr>
        <p:txBody>
          <a:bodyPr/>
          <a:lstStyle/>
          <a:p>
            <a:pPr algn="r"/>
            <a:r>
              <a:rPr lang="ja-JP" altLang="en-US" dirty="0"/>
              <a:t>西川潔（</a:t>
            </a:r>
            <a:r>
              <a:rPr lang="en-US" altLang="ja-JP" dirty="0"/>
              <a:t>2013</a:t>
            </a:r>
            <a:r>
              <a:rPr lang="ja-JP" altLang="en-US" dirty="0"/>
              <a:t>）</a:t>
            </a:r>
            <a:r>
              <a:rPr lang="en-US" altLang="ja-JP" dirty="0"/>
              <a:t>『</a:t>
            </a:r>
            <a:r>
              <a:rPr lang="ja-JP" altLang="en-US" dirty="0"/>
              <a:t>屋外広告の知識（デザイン編）</a:t>
            </a:r>
            <a:r>
              <a:rPr lang="en-US" altLang="ja-JP" dirty="0"/>
              <a:t>』</a:t>
            </a:r>
            <a:r>
              <a:rPr lang="ja-JP" altLang="en-US" dirty="0"/>
              <a:t>ぎょうせい</a:t>
            </a:r>
          </a:p>
          <a:p>
            <a:pPr algn="r"/>
            <a:endParaRPr kumimoji="1" lang="ja-JP" altLang="en-US" dirty="0"/>
          </a:p>
        </p:txBody>
      </p:sp>
      <p:sp>
        <p:nvSpPr>
          <p:cNvPr id="6" name="スライド番号プレースホルダー 5"/>
          <p:cNvSpPr>
            <a:spLocks noGrp="1"/>
          </p:cNvSpPr>
          <p:nvPr>
            <p:ph type="sldNum" sz="quarter" idx="12"/>
          </p:nvPr>
        </p:nvSpPr>
        <p:spPr/>
        <p:txBody>
          <a:bodyPr/>
          <a:lstStyle/>
          <a:p>
            <a:fld id="{53B2D2A1-8566-471A-9647-6EEC9C8DBB96}" type="slidenum">
              <a:rPr kumimoji="1" lang="ja-JP" altLang="en-US" smtClean="0"/>
              <a:t>17</a:t>
            </a:fld>
            <a:endParaRPr kumimoji="1" lang="ja-JP" altLang="en-US"/>
          </a:p>
        </p:txBody>
      </p:sp>
      <p:sp>
        <p:nvSpPr>
          <p:cNvPr id="7" name="正方形/長方形 6"/>
          <p:cNvSpPr/>
          <p:nvPr/>
        </p:nvSpPr>
        <p:spPr>
          <a:xfrm>
            <a:off x="672397" y="1999405"/>
            <a:ext cx="7416824" cy="2154239"/>
          </a:xfrm>
          <a:prstGeom prst="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p>
        </p:txBody>
      </p:sp>
      <p:sp>
        <p:nvSpPr>
          <p:cNvPr id="8" name="テキスト ボックス 7"/>
          <p:cNvSpPr txBox="1"/>
          <p:nvPr/>
        </p:nvSpPr>
        <p:spPr>
          <a:xfrm>
            <a:off x="1619672" y="217207"/>
            <a:ext cx="3600400" cy="369332"/>
          </a:xfrm>
          <a:prstGeom prst="rect">
            <a:avLst/>
          </a:prstGeom>
          <a:noFill/>
        </p:spPr>
        <p:txBody>
          <a:bodyPr wrap="square" rtlCol="0">
            <a:spAutoFit/>
          </a:bodyPr>
          <a:lstStyle/>
          <a:p>
            <a:endParaRPr kumimoji="1" lang="ja-JP" alt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0832" y="1921396"/>
            <a:ext cx="4322763" cy="1066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9096524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dirty="0" smtClean="0"/>
              <a:t>仮説導出①</a:t>
            </a:r>
            <a:r>
              <a:rPr lang="en-US" altLang="ja-JP" dirty="0" smtClean="0"/>
              <a:t>‐OOH</a:t>
            </a:r>
            <a:r>
              <a:rPr lang="ja-JP" altLang="en-US" dirty="0"/>
              <a:t>広告の種類</a:t>
            </a:r>
            <a:endParaRPr kumimoji="1" lang="ja-JP" altLang="en-US" dirty="0"/>
          </a:p>
        </p:txBody>
      </p:sp>
      <p:sp>
        <p:nvSpPr>
          <p:cNvPr id="3" name="コンテンツ プレースホルダー 2"/>
          <p:cNvSpPr>
            <a:spLocks noGrp="1"/>
          </p:cNvSpPr>
          <p:nvPr>
            <p:ph idx="1"/>
          </p:nvPr>
        </p:nvSpPr>
        <p:spPr/>
        <p:txBody>
          <a:bodyPr>
            <a:normAutofit/>
          </a:bodyPr>
          <a:lstStyle/>
          <a:p>
            <a:pPr marL="0" indent="0">
              <a:buNone/>
            </a:pPr>
            <a:r>
              <a:rPr lang="ja-JP" altLang="en-US" sz="3600" dirty="0"/>
              <a:t>屋外広告</a:t>
            </a:r>
            <a:r>
              <a:rPr lang="en-US" altLang="ja-JP" sz="3600" dirty="0"/>
              <a:t>(</a:t>
            </a:r>
            <a:r>
              <a:rPr lang="en-US" altLang="ja-JP" sz="3600" dirty="0" smtClean="0"/>
              <a:t>outdoor </a:t>
            </a:r>
            <a:r>
              <a:rPr lang="en-US" altLang="ja-JP" sz="3600" dirty="0"/>
              <a:t>advertising</a:t>
            </a:r>
            <a:r>
              <a:rPr lang="en-US" altLang="ja-JP" sz="3600" dirty="0" smtClean="0"/>
              <a:t>)</a:t>
            </a:r>
            <a:endParaRPr lang="en-US" altLang="ja-JP" dirty="0" smtClean="0"/>
          </a:p>
          <a:p>
            <a:pPr lvl="0"/>
            <a:r>
              <a:rPr lang="ja-JP" altLang="en-US" dirty="0"/>
              <a:t>家屋や社屋の外に継続して掲出される広告</a:t>
            </a:r>
            <a:endParaRPr lang="en-US" altLang="ja-JP" dirty="0"/>
          </a:p>
          <a:p>
            <a:pPr lvl="0"/>
            <a:endParaRPr lang="ja-JP" altLang="en-US" sz="2000" dirty="0"/>
          </a:p>
          <a:p>
            <a:pPr lvl="1"/>
            <a:r>
              <a:rPr lang="ja-JP" altLang="en-US" dirty="0"/>
              <a:t>屋外広告の媒体特性</a:t>
            </a:r>
            <a:endParaRPr lang="en-US" altLang="ja-JP" dirty="0"/>
          </a:p>
          <a:p>
            <a:pPr lvl="1"/>
            <a:endParaRPr lang="ja-JP" altLang="en-US" sz="1000" dirty="0"/>
          </a:p>
          <a:p>
            <a:pPr lvl="2"/>
            <a:r>
              <a:rPr lang="ja-JP" altLang="en-US" dirty="0"/>
              <a:t>定置媒体なので、地域のシンボルになり反復訴求ができる。</a:t>
            </a:r>
          </a:p>
          <a:p>
            <a:pPr lvl="2"/>
            <a:r>
              <a:rPr lang="ja-JP" altLang="en-US" dirty="0"/>
              <a:t>スペースの融通性が大きく、いろいろな形のものが期待できる。</a:t>
            </a:r>
          </a:p>
          <a:p>
            <a:pPr lvl="2"/>
            <a:r>
              <a:rPr lang="ja-JP" altLang="en-US" dirty="0"/>
              <a:t>サインとアクションの結合効果が得られる。</a:t>
            </a:r>
          </a:p>
          <a:p>
            <a:pPr lvl="2"/>
            <a:r>
              <a:rPr lang="ja-JP" altLang="en-US" dirty="0"/>
              <a:t>昼は、色と動きの効果、夜は照明効果が発揮できる。</a:t>
            </a:r>
          </a:p>
          <a:p>
            <a:pPr lvl="2"/>
            <a:r>
              <a:rPr lang="ja-JP" altLang="en-US" dirty="0"/>
              <a:t>広告の制作過程に注目させるティーザー広告に最適である。</a:t>
            </a:r>
          </a:p>
          <a:p>
            <a:pPr marL="0" indent="0">
              <a:buNone/>
            </a:pPr>
            <a:endParaRPr kumimoji="1" lang="ja-JP" altLang="en-US" dirty="0"/>
          </a:p>
        </p:txBody>
      </p:sp>
      <p:sp>
        <p:nvSpPr>
          <p:cNvPr id="4" name="日付プレースホルダー 3"/>
          <p:cNvSpPr>
            <a:spLocks noGrp="1"/>
          </p:cNvSpPr>
          <p:nvPr>
            <p:ph type="dt" sz="half" idx="10"/>
          </p:nvPr>
        </p:nvSpPr>
        <p:spPr/>
        <p:txBody>
          <a:bodyPr/>
          <a:lstStyle/>
          <a:p>
            <a:fld id="{8F388AEA-85D5-48DC-BBA6-58C68B0DFB32}" type="datetime1">
              <a:rPr kumimoji="1" lang="ja-JP" altLang="en-US" smtClean="0"/>
              <a:t>2016/12/14</a:t>
            </a:fld>
            <a:endParaRPr kumimoji="1" lang="ja-JP" altLang="en-US"/>
          </a:p>
        </p:txBody>
      </p:sp>
      <p:sp>
        <p:nvSpPr>
          <p:cNvPr id="5" name="フッター プレースホルダー 4"/>
          <p:cNvSpPr>
            <a:spLocks noGrp="1"/>
          </p:cNvSpPr>
          <p:nvPr>
            <p:ph type="ftr" sz="quarter" idx="11"/>
          </p:nvPr>
        </p:nvSpPr>
        <p:spPr>
          <a:xfrm>
            <a:off x="4211961" y="5259918"/>
            <a:ext cx="4065936" cy="347199"/>
          </a:xfrm>
        </p:spPr>
        <p:txBody>
          <a:bodyPr/>
          <a:lstStyle/>
          <a:p>
            <a:pPr lvl="0"/>
            <a:r>
              <a:rPr lang="ja-JP" altLang="en-US" dirty="0">
                <a:solidFill>
                  <a:prstClr val="black"/>
                </a:solidFill>
              </a:rPr>
              <a:t>清水公一</a:t>
            </a:r>
            <a:r>
              <a:rPr lang="en-US" altLang="ja-JP" dirty="0">
                <a:solidFill>
                  <a:prstClr val="black"/>
                </a:solidFill>
              </a:rPr>
              <a:t>(2014)『</a:t>
            </a:r>
            <a:r>
              <a:rPr lang="ja-JP" altLang="en-US" dirty="0">
                <a:solidFill>
                  <a:prstClr val="black"/>
                </a:solidFill>
              </a:rPr>
              <a:t>広告の理論と戦略</a:t>
            </a:r>
            <a:r>
              <a:rPr lang="en-US" altLang="ja-JP" dirty="0">
                <a:solidFill>
                  <a:prstClr val="black"/>
                </a:solidFill>
              </a:rPr>
              <a:t>(</a:t>
            </a:r>
            <a:r>
              <a:rPr lang="ja-JP" altLang="en-US" dirty="0">
                <a:solidFill>
                  <a:prstClr val="black"/>
                </a:solidFill>
              </a:rPr>
              <a:t>第</a:t>
            </a:r>
            <a:r>
              <a:rPr lang="en-US" altLang="ja-JP" dirty="0">
                <a:solidFill>
                  <a:prstClr val="black"/>
                </a:solidFill>
              </a:rPr>
              <a:t>18</a:t>
            </a:r>
            <a:r>
              <a:rPr lang="ja-JP" altLang="en-US" dirty="0">
                <a:solidFill>
                  <a:prstClr val="black"/>
                </a:solidFill>
              </a:rPr>
              <a:t>版</a:t>
            </a:r>
            <a:r>
              <a:rPr lang="en-US" altLang="ja-JP" dirty="0">
                <a:solidFill>
                  <a:prstClr val="black"/>
                </a:solidFill>
              </a:rPr>
              <a:t>)』p187</a:t>
            </a:r>
            <a:r>
              <a:rPr lang="ja-JP" altLang="en-US" dirty="0">
                <a:solidFill>
                  <a:prstClr val="black"/>
                </a:solidFill>
              </a:rPr>
              <a:t>～</a:t>
            </a:r>
            <a:r>
              <a:rPr lang="en-US" altLang="ja-JP" dirty="0">
                <a:solidFill>
                  <a:prstClr val="black"/>
                </a:solidFill>
              </a:rPr>
              <a:t>194</a:t>
            </a:r>
            <a:endParaRPr lang="ja-JP" altLang="en-US" dirty="0">
              <a:solidFill>
                <a:prstClr val="black"/>
              </a:solidFill>
            </a:endParaRPr>
          </a:p>
        </p:txBody>
      </p:sp>
      <p:sp>
        <p:nvSpPr>
          <p:cNvPr id="6" name="スライド番号プレースホルダー 5"/>
          <p:cNvSpPr>
            <a:spLocks noGrp="1"/>
          </p:cNvSpPr>
          <p:nvPr>
            <p:ph type="sldNum" sz="quarter" idx="12"/>
          </p:nvPr>
        </p:nvSpPr>
        <p:spPr/>
        <p:txBody>
          <a:bodyPr/>
          <a:lstStyle/>
          <a:p>
            <a:fld id="{53B2D2A1-8566-471A-9647-6EEC9C8DBB96}" type="slidenum">
              <a:rPr kumimoji="1" lang="ja-JP" altLang="en-US" smtClean="0"/>
              <a:t>18</a:t>
            </a:fld>
            <a:endParaRPr kumimoji="1" lang="ja-JP" altLang="en-US"/>
          </a:p>
        </p:txBody>
      </p:sp>
    </p:spTree>
    <p:extLst>
      <p:ext uri="{BB962C8B-B14F-4D97-AF65-F5344CB8AC3E}">
        <p14:creationId xmlns:p14="http://schemas.microsoft.com/office/powerpoint/2010/main" val="209401279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dirty="0" smtClean="0"/>
              <a:t>仮説導出①</a:t>
            </a:r>
            <a:r>
              <a:rPr lang="en-US" altLang="ja-JP" dirty="0" smtClean="0"/>
              <a:t>‐OOH</a:t>
            </a:r>
            <a:r>
              <a:rPr lang="ja-JP" altLang="en-US" dirty="0" smtClean="0"/>
              <a:t>広告の種類</a:t>
            </a:r>
            <a:endParaRPr kumimoji="1" lang="ja-JP" altLang="en-US" dirty="0"/>
          </a:p>
        </p:txBody>
      </p:sp>
      <p:sp>
        <p:nvSpPr>
          <p:cNvPr id="3" name="コンテンツ プレースホルダー 2"/>
          <p:cNvSpPr>
            <a:spLocks noGrp="1"/>
          </p:cNvSpPr>
          <p:nvPr>
            <p:ph idx="1"/>
          </p:nvPr>
        </p:nvSpPr>
        <p:spPr/>
        <p:txBody>
          <a:bodyPr>
            <a:normAutofit/>
          </a:bodyPr>
          <a:lstStyle/>
          <a:p>
            <a:pPr marL="0" indent="0">
              <a:buNone/>
            </a:pPr>
            <a:r>
              <a:rPr kumimoji="1" lang="ja-JP" altLang="en-US" sz="3600" dirty="0" smtClean="0"/>
              <a:t>交通広告</a:t>
            </a:r>
            <a:endParaRPr kumimoji="1" lang="en-US" altLang="ja-JP" sz="3600" dirty="0" smtClean="0"/>
          </a:p>
          <a:p>
            <a:pPr lvl="0"/>
            <a:r>
              <a:rPr lang="ja-JP" altLang="en-US" dirty="0">
                <a:solidFill>
                  <a:prstClr val="black"/>
                </a:solidFill>
              </a:rPr>
              <a:t>車内広告・車外広告・駅広告</a:t>
            </a:r>
            <a:endParaRPr lang="en-US" altLang="ja-JP" dirty="0">
              <a:solidFill>
                <a:prstClr val="black"/>
              </a:solidFill>
            </a:endParaRPr>
          </a:p>
          <a:p>
            <a:pPr lvl="0"/>
            <a:endParaRPr lang="ja-JP" altLang="en-US" sz="1200" dirty="0">
              <a:solidFill>
                <a:prstClr val="black"/>
              </a:solidFill>
            </a:endParaRPr>
          </a:p>
          <a:p>
            <a:pPr lvl="1"/>
            <a:r>
              <a:rPr lang="ja-JP" altLang="en-US" dirty="0">
                <a:solidFill>
                  <a:prstClr val="black"/>
                </a:solidFill>
              </a:rPr>
              <a:t>交通広告の媒体特性</a:t>
            </a:r>
            <a:endParaRPr lang="en-US" altLang="ja-JP" dirty="0">
              <a:solidFill>
                <a:prstClr val="black"/>
              </a:solidFill>
            </a:endParaRPr>
          </a:p>
          <a:p>
            <a:pPr lvl="1"/>
            <a:endParaRPr lang="ja-JP" altLang="en-US" sz="1000" dirty="0">
              <a:solidFill>
                <a:prstClr val="black"/>
              </a:solidFill>
            </a:endParaRPr>
          </a:p>
          <a:p>
            <a:pPr lvl="2"/>
            <a:r>
              <a:rPr lang="ja-JP" altLang="en-US" dirty="0">
                <a:solidFill>
                  <a:prstClr val="black"/>
                </a:solidFill>
              </a:rPr>
              <a:t>沿線ごとの地域セグメントができる。</a:t>
            </a:r>
          </a:p>
          <a:p>
            <a:pPr lvl="2"/>
            <a:r>
              <a:rPr lang="ja-JP" altLang="en-US" dirty="0">
                <a:solidFill>
                  <a:prstClr val="black"/>
                </a:solidFill>
              </a:rPr>
              <a:t>乗客は捕らえられたオーディエンスである。</a:t>
            </a:r>
          </a:p>
          <a:p>
            <a:pPr lvl="2"/>
            <a:r>
              <a:rPr lang="ja-JP" altLang="en-US" dirty="0">
                <a:solidFill>
                  <a:prstClr val="black"/>
                </a:solidFill>
              </a:rPr>
              <a:t>全国の主な駅に掲出すれば、ネットワーク効果が期待できる。</a:t>
            </a:r>
          </a:p>
          <a:p>
            <a:pPr lvl="2"/>
            <a:r>
              <a:rPr lang="ja-JP" altLang="en-US" dirty="0">
                <a:solidFill>
                  <a:prstClr val="black"/>
                </a:solidFill>
              </a:rPr>
              <a:t>広告メッセージの到達頻度が高い。</a:t>
            </a:r>
          </a:p>
          <a:p>
            <a:pPr lvl="2"/>
            <a:r>
              <a:rPr lang="ja-JP" altLang="en-US" dirty="0">
                <a:solidFill>
                  <a:prstClr val="black"/>
                </a:solidFill>
              </a:rPr>
              <a:t>同時に数枚の中吊りを使うマッシブ・アタック広告もできる。</a:t>
            </a:r>
          </a:p>
          <a:p>
            <a:pPr marL="0" indent="0">
              <a:buNone/>
            </a:pPr>
            <a:endParaRPr kumimoji="1" lang="ja-JP" altLang="en-US" sz="3600" dirty="0"/>
          </a:p>
        </p:txBody>
      </p:sp>
      <p:sp>
        <p:nvSpPr>
          <p:cNvPr id="4" name="日付プレースホルダー 3"/>
          <p:cNvSpPr>
            <a:spLocks noGrp="1"/>
          </p:cNvSpPr>
          <p:nvPr>
            <p:ph type="dt" sz="half" idx="10"/>
          </p:nvPr>
        </p:nvSpPr>
        <p:spPr/>
        <p:txBody>
          <a:bodyPr/>
          <a:lstStyle/>
          <a:p>
            <a:fld id="{8F388AEA-85D5-48DC-BBA6-58C68B0DFB32}" type="datetime1">
              <a:rPr kumimoji="1" lang="ja-JP" altLang="en-US" smtClean="0"/>
              <a:t>2016/12/14</a:t>
            </a:fld>
            <a:endParaRPr kumimoji="1" lang="ja-JP" altLang="en-US"/>
          </a:p>
        </p:txBody>
      </p:sp>
      <p:sp>
        <p:nvSpPr>
          <p:cNvPr id="5" name="フッター プレースホルダー 4"/>
          <p:cNvSpPr>
            <a:spLocks noGrp="1"/>
          </p:cNvSpPr>
          <p:nvPr>
            <p:ph type="ftr" sz="quarter" idx="11"/>
          </p:nvPr>
        </p:nvSpPr>
        <p:spPr>
          <a:xfrm>
            <a:off x="5266427" y="5259917"/>
            <a:ext cx="3011468" cy="455083"/>
          </a:xfrm>
        </p:spPr>
        <p:txBody>
          <a:bodyPr/>
          <a:lstStyle/>
          <a:p>
            <a:r>
              <a:rPr lang="ja-JP" altLang="en-US" dirty="0"/>
              <a:t>清水公一</a:t>
            </a:r>
            <a:r>
              <a:rPr lang="en-US" altLang="ja-JP" dirty="0"/>
              <a:t>(2014)『</a:t>
            </a:r>
            <a:r>
              <a:rPr lang="ja-JP" altLang="en-US" dirty="0"/>
              <a:t>広告の理論と戦略</a:t>
            </a:r>
            <a:r>
              <a:rPr lang="en-US" altLang="ja-JP" dirty="0"/>
              <a:t>(</a:t>
            </a:r>
            <a:r>
              <a:rPr lang="ja-JP" altLang="en-US" dirty="0"/>
              <a:t>第</a:t>
            </a:r>
            <a:r>
              <a:rPr lang="en-US" altLang="ja-JP" dirty="0"/>
              <a:t>18</a:t>
            </a:r>
            <a:r>
              <a:rPr lang="ja-JP" altLang="en-US" dirty="0"/>
              <a:t>版</a:t>
            </a:r>
            <a:r>
              <a:rPr lang="en-US" altLang="ja-JP" dirty="0"/>
              <a:t>)』</a:t>
            </a:r>
            <a:r>
              <a:rPr lang="en-US" altLang="ja-JP" dirty="0" smtClean="0"/>
              <a:t>pp.</a:t>
            </a:r>
            <a:fld id="{90D30161-D95E-474B-ABB2-927120486F54}" type="slidenum">
              <a:rPr lang="en-US" altLang="ja-JP" smtClean="0"/>
              <a:t>19</a:t>
            </a:fld>
            <a:fld id="{E7D5F393-DE98-440E-9514-BA38BB49EEF2}" type="slidenum">
              <a:rPr lang="en-US" altLang="ja-JP" smtClean="0"/>
              <a:t>19</a:t>
            </a:fld>
            <a:r>
              <a:rPr lang="en-US" altLang="ja-JP" dirty="0" smtClean="0"/>
              <a:t>187</a:t>
            </a:r>
            <a:r>
              <a:rPr lang="ja-JP" altLang="en-US" dirty="0"/>
              <a:t>～</a:t>
            </a:r>
            <a:r>
              <a:rPr lang="en-US" altLang="ja-JP" dirty="0"/>
              <a:t>194</a:t>
            </a:r>
          </a:p>
          <a:p>
            <a:endParaRPr kumimoji="1" lang="ja-JP" altLang="en-US" dirty="0"/>
          </a:p>
        </p:txBody>
      </p:sp>
      <p:sp>
        <p:nvSpPr>
          <p:cNvPr id="6" name="スライド番号プレースホルダー 5"/>
          <p:cNvSpPr>
            <a:spLocks noGrp="1"/>
          </p:cNvSpPr>
          <p:nvPr>
            <p:ph type="sldNum" sz="quarter" idx="12"/>
          </p:nvPr>
        </p:nvSpPr>
        <p:spPr/>
        <p:txBody>
          <a:bodyPr/>
          <a:lstStyle/>
          <a:p>
            <a:fld id="{53B2D2A1-8566-471A-9647-6EEC9C8DBB96}" type="slidenum">
              <a:rPr kumimoji="1" lang="ja-JP" altLang="en-US" smtClean="0"/>
              <a:t>19</a:t>
            </a:fld>
            <a:endParaRPr kumimoji="1" lang="ja-JP" altLang="en-US"/>
          </a:p>
        </p:txBody>
      </p:sp>
    </p:spTree>
    <p:extLst>
      <p:ext uri="{BB962C8B-B14F-4D97-AF65-F5344CB8AC3E}">
        <p14:creationId xmlns:p14="http://schemas.microsoft.com/office/powerpoint/2010/main" val="34990572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研究概要</a:t>
            </a:r>
            <a:endParaRPr kumimoji="1" lang="ja-JP" altLang="en-US" dirty="0"/>
          </a:p>
        </p:txBody>
      </p:sp>
      <p:sp>
        <p:nvSpPr>
          <p:cNvPr id="3" name="コンテンツ プレースホルダー 2"/>
          <p:cNvSpPr>
            <a:spLocks noGrp="1"/>
          </p:cNvSpPr>
          <p:nvPr>
            <p:ph idx="1"/>
          </p:nvPr>
        </p:nvSpPr>
        <p:spPr/>
        <p:txBody>
          <a:bodyPr/>
          <a:lstStyle/>
          <a:p>
            <a:r>
              <a:rPr lang="ja-JP" altLang="en-US" dirty="0" smtClean="0">
                <a:latin typeface="HGPｺﾞｼｯｸM" panose="020B0600000000000000" pitchFamily="50" charset="-128"/>
                <a:ea typeface="HGPｺﾞｼｯｸM" panose="020B0600000000000000" pitchFamily="50" charset="-128"/>
              </a:rPr>
              <a:t>現在、私たちの暮らしには広告が溢れているが、トイレ広告はまだ注目を集めていない。</a:t>
            </a:r>
            <a:endParaRPr lang="en-US" altLang="ja-JP" dirty="0" smtClean="0">
              <a:latin typeface="HGPｺﾞｼｯｸM" panose="020B0600000000000000" pitchFamily="50" charset="-128"/>
              <a:ea typeface="HGPｺﾞｼｯｸM" panose="020B0600000000000000" pitchFamily="50" charset="-128"/>
            </a:endParaRPr>
          </a:p>
          <a:p>
            <a:endParaRPr lang="en-US" altLang="ja-JP" dirty="0" smtClean="0">
              <a:latin typeface="HGPｺﾞｼｯｸM" panose="020B0600000000000000" pitchFamily="50" charset="-128"/>
              <a:ea typeface="HGPｺﾞｼｯｸM" panose="020B0600000000000000" pitchFamily="50" charset="-128"/>
            </a:endParaRPr>
          </a:p>
          <a:p>
            <a:r>
              <a:rPr kumimoji="1" lang="ja-JP" altLang="en-US" dirty="0" smtClean="0">
                <a:latin typeface="HGPｺﾞｼｯｸM" panose="020B0600000000000000" pitchFamily="50" charset="-128"/>
                <a:ea typeface="HGPｺﾞｼｯｸM" panose="020B0600000000000000" pitchFamily="50" charset="-128"/>
              </a:rPr>
              <a:t>本研究では、トイレに広告を貼るメリットを明らかにした上で、トイレ内での広告の活用方法を探る。</a:t>
            </a:r>
            <a:endParaRPr kumimoji="1" lang="en-US" altLang="ja-JP" dirty="0" smtClean="0">
              <a:latin typeface="HGPｺﾞｼｯｸM" panose="020B0600000000000000" pitchFamily="50" charset="-128"/>
              <a:ea typeface="HGPｺﾞｼｯｸM" panose="020B0600000000000000" pitchFamily="50" charset="-128"/>
            </a:endParaRPr>
          </a:p>
          <a:p>
            <a:endParaRPr kumimoji="1" lang="ja-JP" altLang="en-US" dirty="0">
              <a:latin typeface="HGPｺﾞｼｯｸM" panose="020B0600000000000000" pitchFamily="50" charset="-128"/>
              <a:ea typeface="HGPｺﾞｼｯｸM" panose="020B0600000000000000" pitchFamily="50" charset="-128"/>
            </a:endParaRPr>
          </a:p>
        </p:txBody>
      </p:sp>
      <p:sp>
        <p:nvSpPr>
          <p:cNvPr id="5" name="日付プレースホルダー 4"/>
          <p:cNvSpPr>
            <a:spLocks noGrp="1"/>
          </p:cNvSpPr>
          <p:nvPr>
            <p:ph type="dt" sz="half" idx="10"/>
          </p:nvPr>
        </p:nvSpPr>
        <p:spPr/>
        <p:txBody>
          <a:bodyPr/>
          <a:lstStyle/>
          <a:p>
            <a:fld id="{C751B25B-6D5F-4C7B-8F4F-F16F9E559F44}" type="datetime1">
              <a:rPr lang="ja-JP" altLang="en-US" smtClean="0">
                <a:solidFill>
                  <a:prstClr val="black"/>
                </a:solidFill>
              </a:rPr>
              <a:t>2016/12/14</a:t>
            </a:fld>
            <a:endParaRPr lang="ja-JP" altLang="en-US">
              <a:solidFill>
                <a:prstClr val="black"/>
              </a:solidFill>
            </a:endParaRPr>
          </a:p>
        </p:txBody>
      </p:sp>
      <p:sp>
        <p:nvSpPr>
          <p:cNvPr id="4" name="スライド番号プレースホルダー 3"/>
          <p:cNvSpPr>
            <a:spLocks noGrp="1"/>
          </p:cNvSpPr>
          <p:nvPr>
            <p:ph type="sldNum" sz="quarter" idx="12"/>
          </p:nvPr>
        </p:nvSpPr>
        <p:spPr/>
        <p:txBody>
          <a:bodyPr/>
          <a:lstStyle/>
          <a:p>
            <a:fld id="{90B25B1D-70A2-4497-8D97-86880F558029}" type="slidenum">
              <a:rPr lang="ja-JP" altLang="en-US" smtClean="0">
                <a:solidFill>
                  <a:prstClr val="black"/>
                </a:solidFill>
              </a:rPr>
              <a:pPr/>
              <a:t>2</a:t>
            </a:fld>
            <a:endParaRPr lang="ja-JP" altLang="en-US">
              <a:solidFill>
                <a:prstClr val="black"/>
              </a:solidFill>
            </a:endParaRPr>
          </a:p>
        </p:txBody>
      </p:sp>
    </p:spTree>
    <p:extLst>
      <p:ext uri="{BB962C8B-B14F-4D97-AF65-F5344CB8AC3E}">
        <p14:creationId xmlns:p14="http://schemas.microsoft.com/office/powerpoint/2010/main" val="42937958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dirty="0" smtClean="0"/>
              <a:t>仮説導出①</a:t>
            </a:r>
            <a:r>
              <a:rPr lang="en-US" altLang="ja-JP" dirty="0" smtClean="0"/>
              <a:t>‐OOH</a:t>
            </a:r>
            <a:r>
              <a:rPr lang="ja-JP" altLang="en-US" dirty="0" smtClean="0"/>
              <a:t>広告の種類</a:t>
            </a:r>
            <a:endParaRPr kumimoji="1" lang="ja-JP" altLang="en-US" dirty="0"/>
          </a:p>
        </p:txBody>
      </p:sp>
      <p:sp>
        <p:nvSpPr>
          <p:cNvPr id="3" name="コンテンツ プレースホルダー 2"/>
          <p:cNvSpPr>
            <a:spLocks noGrp="1"/>
          </p:cNvSpPr>
          <p:nvPr>
            <p:ph idx="1"/>
          </p:nvPr>
        </p:nvSpPr>
        <p:spPr/>
        <p:txBody>
          <a:bodyPr>
            <a:normAutofit/>
          </a:bodyPr>
          <a:lstStyle/>
          <a:p>
            <a:pPr marL="0" indent="0">
              <a:buNone/>
            </a:pPr>
            <a:r>
              <a:rPr lang="en-US" altLang="ja-JP" sz="3600" dirty="0" smtClean="0"/>
              <a:t>POP</a:t>
            </a:r>
            <a:r>
              <a:rPr lang="ja-JP" altLang="en-US" sz="3600" dirty="0" smtClean="0"/>
              <a:t>広告</a:t>
            </a:r>
            <a:endParaRPr lang="en-US" altLang="ja-JP" sz="3600" dirty="0"/>
          </a:p>
          <a:p>
            <a:pPr lvl="0"/>
            <a:r>
              <a:rPr lang="ja-JP" altLang="en-US" dirty="0">
                <a:solidFill>
                  <a:prstClr val="black"/>
                </a:solidFill>
              </a:rPr>
              <a:t>販売時点やその付近に提示されるさまざまな形態の広告を含むものである。</a:t>
            </a:r>
            <a:endParaRPr lang="en-US" altLang="ja-JP" dirty="0">
              <a:solidFill>
                <a:prstClr val="black"/>
              </a:solidFill>
            </a:endParaRPr>
          </a:p>
          <a:p>
            <a:pPr lvl="0"/>
            <a:endParaRPr lang="ja-JP" altLang="en-US" sz="2000" dirty="0">
              <a:solidFill>
                <a:prstClr val="black"/>
              </a:solidFill>
            </a:endParaRPr>
          </a:p>
          <a:p>
            <a:pPr lvl="1"/>
            <a:r>
              <a:rPr lang="en-US" altLang="ja-JP" dirty="0">
                <a:solidFill>
                  <a:prstClr val="black"/>
                </a:solidFill>
              </a:rPr>
              <a:t>POP</a:t>
            </a:r>
            <a:r>
              <a:rPr lang="ja-JP" altLang="en-US" dirty="0">
                <a:solidFill>
                  <a:prstClr val="black"/>
                </a:solidFill>
              </a:rPr>
              <a:t>広告の特性</a:t>
            </a:r>
            <a:endParaRPr lang="en-US" altLang="ja-JP" dirty="0">
              <a:solidFill>
                <a:prstClr val="black"/>
              </a:solidFill>
            </a:endParaRPr>
          </a:p>
          <a:p>
            <a:pPr lvl="1"/>
            <a:endParaRPr lang="ja-JP" altLang="en-US" sz="1000" dirty="0">
              <a:solidFill>
                <a:prstClr val="black"/>
              </a:solidFill>
            </a:endParaRPr>
          </a:p>
          <a:p>
            <a:pPr lvl="2"/>
            <a:r>
              <a:rPr lang="ja-JP" altLang="en-US" dirty="0">
                <a:solidFill>
                  <a:prstClr val="black"/>
                </a:solidFill>
              </a:rPr>
              <a:t>マス媒体による広告を補完し、オーディエンスのブランド選択過程の最終段階に働きかけ、行動を誘発する。</a:t>
            </a:r>
          </a:p>
          <a:p>
            <a:pPr lvl="2"/>
            <a:r>
              <a:rPr lang="ja-JP" altLang="en-US" dirty="0">
                <a:solidFill>
                  <a:prstClr val="black"/>
                </a:solidFill>
              </a:rPr>
              <a:t>地域セグメンテーションに最適である。</a:t>
            </a:r>
          </a:p>
          <a:p>
            <a:pPr lvl="2"/>
            <a:r>
              <a:rPr lang="ja-JP" altLang="en-US" dirty="0">
                <a:solidFill>
                  <a:prstClr val="black"/>
                </a:solidFill>
              </a:rPr>
              <a:t>店内のトラフィック量を増大させ、同時に店員の販売能率を高める。</a:t>
            </a:r>
          </a:p>
          <a:p>
            <a:pPr lvl="2"/>
            <a:r>
              <a:rPr lang="ja-JP" altLang="en-US" dirty="0">
                <a:solidFill>
                  <a:prstClr val="black"/>
                </a:solidFill>
              </a:rPr>
              <a:t>広告物の色、形、音、動きなどが自由に使える。</a:t>
            </a:r>
          </a:p>
          <a:p>
            <a:pPr lvl="2"/>
            <a:r>
              <a:rPr lang="ja-JP" altLang="en-US" dirty="0">
                <a:solidFill>
                  <a:prstClr val="black"/>
                </a:solidFill>
              </a:rPr>
              <a:t>リマインダー広告としての機能を持っている。</a:t>
            </a:r>
          </a:p>
          <a:p>
            <a:pPr marL="0" indent="0">
              <a:buNone/>
            </a:pPr>
            <a:endParaRPr kumimoji="1" lang="ja-JP" altLang="en-US" sz="3600" dirty="0"/>
          </a:p>
        </p:txBody>
      </p:sp>
      <p:sp>
        <p:nvSpPr>
          <p:cNvPr id="4" name="日付プレースホルダー 3"/>
          <p:cNvSpPr>
            <a:spLocks noGrp="1"/>
          </p:cNvSpPr>
          <p:nvPr>
            <p:ph type="dt" sz="half" idx="10"/>
          </p:nvPr>
        </p:nvSpPr>
        <p:spPr/>
        <p:txBody>
          <a:bodyPr/>
          <a:lstStyle/>
          <a:p>
            <a:fld id="{8F388AEA-85D5-48DC-BBA6-58C68B0DFB32}" type="datetime1">
              <a:rPr kumimoji="1" lang="ja-JP" altLang="en-US" smtClean="0"/>
              <a:t>2016/12/14</a:t>
            </a:fld>
            <a:endParaRPr kumimoji="1" lang="ja-JP" altLang="en-US"/>
          </a:p>
        </p:txBody>
      </p:sp>
      <p:sp>
        <p:nvSpPr>
          <p:cNvPr id="5" name="フッター プレースホルダー 4"/>
          <p:cNvSpPr>
            <a:spLocks noGrp="1"/>
          </p:cNvSpPr>
          <p:nvPr>
            <p:ph type="ftr" sz="quarter" idx="11"/>
          </p:nvPr>
        </p:nvSpPr>
        <p:spPr>
          <a:xfrm>
            <a:off x="5227607" y="5259918"/>
            <a:ext cx="3050288" cy="341312"/>
          </a:xfrm>
        </p:spPr>
        <p:txBody>
          <a:bodyPr/>
          <a:lstStyle/>
          <a:p>
            <a:pPr lvl="0"/>
            <a:r>
              <a:rPr lang="ja-JP" altLang="en-US" dirty="0">
                <a:solidFill>
                  <a:prstClr val="black"/>
                </a:solidFill>
              </a:rPr>
              <a:t>清水公一</a:t>
            </a:r>
            <a:r>
              <a:rPr lang="en-US" altLang="ja-JP" dirty="0">
                <a:solidFill>
                  <a:prstClr val="black"/>
                </a:solidFill>
              </a:rPr>
              <a:t>(2014)『</a:t>
            </a:r>
            <a:r>
              <a:rPr lang="ja-JP" altLang="en-US" dirty="0">
                <a:solidFill>
                  <a:prstClr val="black"/>
                </a:solidFill>
              </a:rPr>
              <a:t>広告の理論と戦略</a:t>
            </a:r>
            <a:r>
              <a:rPr lang="en-US" altLang="ja-JP" dirty="0">
                <a:solidFill>
                  <a:prstClr val="black"/>
                </a:solidFill>
              </a:rPr>
              <a:t>(</a:t>
            </a:r>
            <a:r>
              <a:rPr lang="ja-JP" altLang="en-US" dirty="0">
                <a:solidFill>
                  <a:prstClr val="black"/>
                </a:solidFill>
              </a:rPr>
              <a:t>第</a:t>
            </a:r>
            <a:r>
              <a:rPr lang="en-US" altLang="ja-JP" dirty="0">
                <a:solidFill>
                  <a:prstClr val="black"/>
                </a:solidFill>
              </a:rPr>
              <a:t>18</a:t>
            </a:r>
            <a:r>
              <a:rPr lang="ja-JP" altLang="en-US" dirty="0">
                <a:solidFill>
                  <a:prstClr val="black"/>
                </a:solidFill>
              </a:rPr>
              <a:t>版</a:t>
            </a:r>
            <a:r>
              <a:rPr lang="en-US" altLang="ja-JP" dirty="0">
                <a:solidFill>
                  <a:prstClr val="black"/>
                </a:solidFill>
              </a:rPr>
              <a:t>)』p187</a:t>
            </a:r>
            <a:r>
              <a:rPr lang="ja-JP" altLang="en-US" dirty="0">
                <a:solidFill>
                  <a:prstClr val="black"/>
                </a:solidFill>
              </a:rPr>
              <a:t>～</a:t>
            </a:r>
            <a:r>
              <a:rPr lang="en-US" altLang="ja-JP" dirty="0">
                <a:solidFill>
                  <a:prstClr val="black"/>
                </a:solidFill>
              </a:rPr>
              <a:t>194</a:t>
            </a:r>
            <a:endParaRPr lang="ja-JP" altLang="en-US" dirty="0">
              <a:solidFill>
                <a:prstClr val="black"/>
              </a:solidFill>
            </a:endParaRPr>
          </a:p>
        </p:txBody>
      </p:sp>
      <p:sp>
        <p:nvSpPr>
          <p:cNvPr id="6" name="スライド番号プレースホルダー 5"/>
          <p:cNvSpPr>
            <a:spLocks noGrp="1"/>
          </p:cNvSpPr>
          <p:nvPr>
            <p:ph type="sldNum" sz="quarter" idx="12"/>
          </p:nvPr>
        </p:nvSpPr>
        <p:spPr/>
        <p:txBody>
          <a:bodyPr/>
          <a:lstStyle/>
          <a:p>
            <a:fld id="{53B2D2A1-8566-471A-9647-6EEC9C8DBB96}" type="slidenum">
              <a:rPr kumimoji="1" lang="ja-JP" altLang="en-US" smtClean="0"/>
              <a:t>20</a:t>
            </a:fld>
            <a:endParaRPr kumimoji="1" lang="ja-JP" altLang="en-US"/>
          </a:p>
        </p:txBody>
      </p:sp>
    </p:spTree>
    <p:extLst>
      <p:ext uri="{BB962C8B-B14F-4D97-AF65-F5344CB8AC3E}">
        <p14:creationId xmlns:p14="http://schemas.microsoft.com/office/powerpoint/2010/main" val="393970505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仮説導出</a:t>
            </a:r>
            <a:endParaRPr kumimoji="1" lang="ja-JP" altLang="en-US" dirty="0"/>
          </a:p>
        </p:txBody>
      </p:sp>
      <p:sp>
        <p:nvSpPr>
          <p:cNvPr id="3" name="日付プレースホルダー 2"/>
          <p:cNvSpPr>
            <a:spLocks noGrp="1"/>
          </p:cNvSpPr>
          <p:nvPr>
            <p:ph type="dt" sz="half" idx="10"/>
          </p:nvPr>
        </p:nvSpPr>
        <p:spPr/>
        <p:txBody>
          <a:bodyPr/>
          <a:lstStyle/>
          <a:p>
            <a:fld id="{992EACF3-7078-4D00-B523-E99E15C93DD3}" type="datetime1">
              <a:rPr lang="ja-JP" altLang="en-US" smtClean="0">
                <a:solidFill>
                  <a:prstClr val="black"/>
                </a:solidFill>
              </a:rPr>
              <a:t>2016/12/14</a:t>
            </a:fld>
            <a:endParaRPr lang="ja-JP" altLang="en-US">
              <a:solidFill>
                <a:prstClr val="black"/>
              </a:solidFill>
            </a:endParaRPr>
          </a:p>
        </p:txBody>
      </p:sp>
      <p:sp>
        <p:nvSpPr>
          <p:cNvPr id="4" name="スライド番号プレースホルダー 3"/>
          <p:cNvSpPr>
            <a:spLocks noGrp="1"/>
          </p:cNvSpPr>
          <p:nvPr>
            <p:ph type="sldNum" sz="quarter" idx="12"/>
          </p:nvPr>
        </p:nvSpPr>
        <p:spPr/>
        <p:txBody>
          <a:bodyPr/>
          <a:lstStyle/>
          <a:p>
            <a:fld id="{90B25B1D-70A2-4497-8D97-86880F558029}" type="slidenum">
              <a:rPr lang="ja-JP" altLang="en-US" smtClean="0">
                <a:solidFill>
                  <a:prstClr val="black"/>
                </a:solidFill>
              </a:rPr>
              <a:pPr/>
              <a:t>21</a:t>
            </a:fld>
            <a:endParaRPr lang="ja-JP" altLang="en-US">
              <a:solidFill>
                <a:prstClr val="black"/>
              </a:solidFill>
            </a:endParaRPr>
          </a:p>
        </p:txBody>
      </p:sp>
      <p:sp>
        <p:nvSpPr>
          <p:cNvPr id="5" name="上カーブ リボン 4"/>
          <p:cNvSpPr/>
          <p:nvPr/>
        </p:nvSpPr>
        <p:spPr>
          <a:xfrm>
            <a:off x="179512" y="1633364"/>
            <a:ext cx="8748464" cy="1872208"/>
          </a:xfrm>
          <a:prstGeom prst="ellipseRibbon2">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kumimoji="1" lang="ja-JP" altLang="en-US" sz="4000" dirty="0" smtClean="0"/>
              <a:t>トイレ広告の特性</a:t>
            </a:r>
            <a:endParaRPr kumimoji="1" lang="ja-JP" altLang="en-US" sz="4000" dirty="0"/>
          </a:p>
        </p:txBody>
      </p:sp>
      <p:sp>
        <p:nvSpPr>
          <p:cNvPr id="6" name="テキスト ボックス 5"/>
          <p:cNvSpPr txBox="1"/>
          <p:nvPr/>
        </p:nvSpPr>
        <p:spPr>
          <a:xfrm>
            <a:off x="1403648" y="3361556"/>
            <a:ext cx="6912768" cy="1200329"/>
          </a:xfrm>
          <a:prstGeom prst="rect">
            <a:avLst/>
          </a:prstGeom>
          <a:noFill/>
        </p:spPr>
        <p:txBody>
          <a:bodyPr wrap="square" rtlCol="0">
            <a:spAutoFit/>
          </a:bodyPr>
          <a:lstStyle/>
          <a:p>
            <a:pPr algn="ctr"/>
            <a:r>
              <a:rPr kumimoji="1" lang="ja-JP" altLang="en-US" sz="2400" dirty="0" smtClean="0"/>
              <a:t>①細かいターゲティングが可能</a:t>
            </a:r>
            <a:endParaRPr lang="en-US" altLang="ja-JP" sz="2400" dirty="0" smtClean="0"/>
          </a:p>
          <a:p>
            <a:pPr algn="ctr"/>
            <a:r>
              <a:rPr lang="ja-JP" altLang="en-US" sz="2400" dirty="0"/>
              <a:t>②</a:t>
            </a:r>
            <a:r>
              <a:rPr kumimoji="1" lang="ja-JP" altLang="en-US" sz="2400" dirty="0" smtClean="0"/>
              <a:t>人前で読みにくいような広告も気にせず読める</a:t>
            </a:r>
            <a:endParaRPr kumimoji="1" lang="en-US" altLang="ja-JP" sz="2400" dirty="0" smtClean="0"/>
          </a:p>
          <a:p>
            <a:pPr algn="ctr"/>
            <a:r>
              <a:rPr lang="ja-JP" altLang="en-US" sz="2400" dirty="0"/>
              <a:t>③</a:t>
            </a:r>
            <a:r>
              <a:rPr lang="ja-JP" altLang="en-US" sz="2400" dirty="0" smtClean="0"/>
              <a:t>外出が好きな消費者に届く</a:t>
            </a:r>
            <a:endParaRPr lang="en-US" altLang="ja-JP" sz="2400" dirty="0" smtClean="0"/>
          </a:p>
        </p:txBody>
      </p:sp>
    </p:spTree>
    <p:extLst>
      <p:ext uri="{BB962C8B-B14F-4D97-AF65-F5344CB8AC3E}">
        <p14:creationId xmlns:p14="http://schemas.microsoft.com/office/powerpoint/2010/main" val="343869512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dirty="0">
                <a:solidFill>
                  <a:prstClr val="black"/>
                </a:solidFill>
              </a:rPr>
              <a:t>仮説導出</a:t>
            </a:r>
            <a:endParaRPr kumimoji="1" lang="ja-JP" altLang="en-US" dirty="0"/>
          </a:p>
        </p:txBody>
      </p:sp>
      <p:sp>
        <p:nvSpPr>
          <p:cNvPr id="3" name="コンテンツ プレースホルダー 2"/>
          <p:cNvSpPr>
            <a:spLocks noGrp="1"/>
          </p:cNvSpPr>
          <p:nvPr>
            <p:ph idx="1"/>
          </p:nvPr>
        </p:nvSpPr>
        <p:spPr>
          <a:xfrm>
            <a:off x="457200" y="1787998"/>
            <a:ext cx="8229600" cy="3317138"/>
          </a:xfrm>
        </p:spPr>
        <p:txBody>
          <a:bodyPr/>
          <a:lstStyle/>
          <a:p>
            <a:pPr marL="0" indent="0">
              <a:buNone/>
            </a:pPr>
            <a:r>
              <a:rPr lang="ja-JP" altLang="en-US" sz="2400" dirty="0" smtClean="0"/>
              <a:t>（１）性別セグメント　（２）地域セグメント　　（３）客層セグメント　</a:t>
            </a:r>
            <a:endParaRPr lang="en-US" altLang="ja-JP" sz="2400" dirty="0"/>
          </a:p>
        </p:txBody>
      </p:sp>
      <p:sp>
        <p:nvSpPr>
          <p:cNvPr id="10" name="正方形/長方形 9"/>
          <p:cNvSpPr/>
          <p:nvPr/>
        </p:nvSpPr>
        <p:spPr>
          <a:xfrm>
            <a:off x="467544" y="1057300"/>
            <a:ext cx="7776864" cy="730698"/>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sz="4000" dirty="0" smtClean="0"/>
              <a:t>①細かいターゲティングが可能</a:t>
            </a:r>
            <a:endParaRPr kumimoji="1" lang="ja-JP" altLang="en-US" sz="4000" dirty="0"/>
          </a:p>
        </p:txBody>
      </p:sp>
      <p:sp>
        <p:nvSpPr>
          <p:cNvPr id="11" name="テキスト ボックス 10"/>
          <p:cNvSpPr txBox="1"/>
          <p:nvPr/>
        </p:nvSpPr>
        <p:spPr>
          <a:xfrm>
            <a:off x="642224" y="3721596"/>
            <a:ext cx="2448272" cy="1200329"/>
          </a:xfrm>
          <a:prstGeom prst="rect">
            <a:avLst/>
          </a:prstGeom>
          <a:noFill/>
        </p:spPr>
        <p:txBody>
          <a:bodyPr wrap="square" rtlCol="0">
            <a:spAutoFit/>
          </a:bodyPr>
          <a:lstStyle/>
          <a:p>
            <a:r>
              <a:rPr kumimoji="1" lang="en-US" altLang="ja-JP" dirty="0" smtClean="0"/>
              <a:t>SHARP</a:t>
            </a:r>
            <a:r>
              <a:rPr kumimoji="1" lang="ja-JP" altLang="en-US" dirty="0" smtClean="0"/>
              <a:t>の事例は、</a:t>
            </a:r>
            <a:endParaRPr kumimoji="1" lang="en-US" altLang="ja-JP" dirty="0" smtClean="0"/>
          </a:p>
          <a:p>
            <a:r>
              <a:rPr kumimoji="1" lang="ja-JP" altLang="en-US" dirty="0" smtClean="0"/>
              <a:t>会社の企業理念に沿い女性のみに展開していた。</a:t>
            </a:r>
            <a:endParaRPr kumimoji="1" lang="en-US" altLang="ja-JP" dirty="0" smtClean="0"/>
          </a:p>
        </p:txBody>
      </p:sp>
      <p:pic>
        <p:nvPicPr>
          <p:cNvPr id="12" name="図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5616" y="2281436"/>
            <a:ext cx="1296144" cy="1296144"/>
          </a:xfrm>
          <a:prstGeom prst="rect">
            <a:avLst/>
          </a:prstGeom>
        </p:spPr>
      </p:pic>
      <p:pic>
        <p:nvPicPr>
          <p:cNvPr id="13" name="図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37607" y="2281436"/>
            <a:ext cx="1436737" cy="1436737"/>
          </a:xfrm>
          <a:prstGeom prst="rect">
            <a:avLst/>
          </a:prstGeom>
        </p:spPr>
      </p:pic>
      <p:sp>
        <p:nvSpPr>
          <p:cNvPr id="14" name="テキスト ボックス 13"/>
          <p:cNvSpPr txBox="1"/>
          <p:nvPr/>
        </p:nvSpPr>
        <p:spPr>
          <a:xfrm>
            <a:off x="3255863" y="3793604"/>
            <a:ext cx="2448106" cy="369332"/>
          </a:xfrm>
          <a:prstGeom prst="rect">
            <a:avLst/>
          </a:prstGeom>
          <a:noFill/>
        </p:spPr>
        <p:txBody>
          <a:bodyPr wrap="none" rtlCol="0">
            <a:spAutoFit/>
          </a:bodyPr>
          <a:lstStyle/>
          <a:p>
            <a:r>
              <a:rPr lang="ja-JP" altLang="en-US" dirty="0"/>
              <a:t>地域限定</a:t>
            </a:r>
            <a:r>
              <a:rPr lang="ja-JP" altLang="en-US" dirty="0" smtClean="0"/>
              <a:t>の広告も可能</a:t>
            </a:r>
            <a:endParaRPr kumimoji="1" lang="ja-JP" altLang="en-US" dirty="0"/>
          </a:p>
        </p:txBody>
      </p:sp>
      <p:pic>
        <p:nvPicPr>
          <p:cNvPr id="17" name="図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4288" y="2534566"/>
            <a:ext cx="1080120" cy="1234423"/>
          </a:xfrm>
          <a:prstGeom prst="rect">
            <a:avLst/>
          </a:prstGeom>
        </p:spPr>
      </p:pic>
      <p:pic>
        <p:nvPicPr>
          <p:cNvPr id="18" name="図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40152" y="2281436"/>
            <a:ext cx="1368152" cy="1173571"/>
          </a:xfrm>
          <a:prstGeom prst="rect">
            <a:avLst/>
          </a:prstGeom>
        </p:spPr>
      </p:pic>
      <p:sp>
        <p:nvSpPr>
          <p:cNvPr id="19" name="テキスト ボックス 18"/>
          <p:cNvSpPr txBox="1"/>
          <p:nvPr/>
        </p:nvSpPr>
        <p:spPr>
          <a:xfrm>
            <a:off x="5940153" y="3768989"/>
            <a:ext cx="3096344" cy="1477328"/>
          </a:xfrm>
          <a:prstGeom prst="rect">
            <a:avLst/>
          </a:prstGeom>
          <a:noFill/>
        </p:spPr>
        <p:txBody>
          <a:bodyPr wrap="square" rtlCol="0">
            <a:spAutoFit/>
          </a:bodyPr>
          <a:lstStyle/>
          <a:p>
            <a:r>
              <a:rPr lang="ja-JP" altLang="en-US" dirty="0" smtClean="0"/>
              <a:t>年齢、収入、趣味など。</a:t>
            </a:r>
            <a:endParaRPr lang="en-US" altLang="ja-JP" dirty="0" smtClean="0"/>
          </a:p>
          <a:p>
            <a:r>
              <a:rPr lang="ja-JP" altLang="en-US" dirty="0" smtClean="0"/>
              <a:t>趣味セグメントをすると</a:t>
            </a:r>
            <a:endParaRPr lang="en-US" altLang="ja-JP" dirty="0" smtClean="0"/>
          </a:p>
          <a:p>
            <a:r>
              <a:rPr lang="ja-JP" altLang="en-US" u="sng" dirty="0">
                <a:solidFill>
                  <a:srgbClr val="FF0000"/>
                </a:solidFill>
              </a:rPr>
              <a:t>潜在</a:t>
            </a:r>
            <a:r>
              <a:rPr lang="ja-JP" altLang="en-US" u="sng" dirty="0" smtClean="0">
                <a:solidFill>
                  <a:srgbClr val="FF0000"/>
                </a:solidFill>
              </a:rPr>
              <a:t>ニーズを持っている可能性が高い</a:t>
            </a:r>
            <a:r>
              <a:rPr lang="ja-JP" altLang="en-US" dirty="0" smtClean="0"/>
              <a:t>ため</a:t>
            </a:r>
            <a:endParaRPr lang="en-US" altLang="ja-JP" dirty="0" smtClean="0"/>
          </a:p>
          <a:p>
            <a:r>
              <a:rPr lang="ja-JP" altLang="en-US" dirty="0" smtClean="0"/>
              <a:t>広告の効率が良い</a:t>
            </a:r>
            <a:endParaRPr lang="en-US" altLang="ja-JP" dirty="0" smtClean="0"/>
          </a:p>
        </p:txBody>
      </p:sp>
    </p:spTree>
    <p:extLst>
      <p:ext uri="{BB962C8B-B14F-4D97-AF65-F5344CB8AC3E}">
        <p14:creationId xmlns:p14="http://schemas.microsoft.com/office/powerpoint/2010/main" val="10952391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仮説導出</a:t>
            </a:r>
            <a:endParaRPr kumimoji="1" lang="ja-JP" altLang="en-US" dirty="0"/>
          </a:p>
        </p:txBody>
      </p:sp>
      <p:pic>
        <p:nvPicPr>
          <p:cNvPr id="7" name="コンテンツ プレースホルダー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877644" y="1829209"/>
            <a:ext cx="1644438" cy="3627438"/>
          </a:xfrm>
        </p:spPr>
      </p:pic>
      <p:sp>
        <p:nvSpPr>
          <p:cNvPr id="4" name="日付プレースホルダー 3"/>
          <p:cNvSpPr>
            <a:spLocks noGrp="1"/>
          </p:cNvSpPr>
          <p:nvPr>
            <p:ph type="dt" sz="half" idx="10"/>
          </p:nvPr>
        </p:nvSpPr>
        <p:spPr/>
        <p:txBody>
          <a:bodyPr/>
          <a:lstStyle/>
          <a:p>
            <a:fld id="{75316324-D941-4637-BD14-863C45C8638B}" type="datetime1">
              <a:rPr lang="ja-JP" altLang="en-US" smtClean="0">
                <a:solidFill>
                  <a:prstClr val="black"/>
                </a:solidFill>
              </a:rPr>
              <a:t>2016/12/14</a:t>
            </a:fld>
            <a:endParaRPr lang="ja-JP" altLang="en-US">
              <a:solidFill>
                <a:prstClr val="black"/>
              </a:solidFill>
            </a:endParaRPr>
          </a:p>
        </p:txBody>
      </p:sp>
      <p:sp>
        <p:nvSpPr>
          <p:cNvPr id="5" name="スライド番号プレースホルダー 4"/>
          <p:cNvSpPr>
            <a:spLocks noGrp="1"/>
          </p:cNvSpPr>
          <p:nvPr>
            <p:ph type="sldNum" sz="quarter" idx="12"/>
          </p:nvPr>
        </p:nvSpPr>
        <p:spPr/>
        <p:txBody>
          <a:bodyPr/>
          <a:lstStyle/>
          <a:p>
            <a:fld id="{90B25B1D-70A2-4497-8D97-86880F558029}" type="slidenum">
              <a:rPr lang="ja-JP" altLang="en-US" smtClean="0">
                <a:solidFill>
                  <a:prstClr val="black"/>
                </a:solidFill>
              </a:rPr>
              <a:pPr/>
              <a:t>23</a:t>
            </a:fld>
            <a:endParaRPr lang="ja-JP" altLang="en-US">
              <a:solidFill>
                <a:prstClr val="black"/>
              </a:solidFill>
            </a:endParaRPr>
          </a:p>
        </p:txBody>
      </p:sp>
      <p:sp>
        <p:nvSpPr>
          <p:cNvPr id="6" name="正方形/長方形 5"/>
          <p:cNvSpPr/>
          <p:nvPr/>
        </p:nvSpPr>
        <p:spPr>
          <a:xfrm>
            <a:off x="539552" y="1345332"/>
            <a:ext cx="8136904" cy="72008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ja-JP" altLang="en-US" sz="2800" dirty="0"/>
              <a:t>②人前で読みにくいような広告も気にせず読める</a:t>
            </a:r>
          </a:p>
        </p:txBody>
      </p:sp>
      <p:sp>
        <p:nvSpPr>
          <p:cNvPr id="9" name="テキスト ボックス 8"/>
          <p:cNvSpPr txBox="1"/>
          <p:nvPr/>
        </p:nvSpPr>
        <p:spPr>
          <a:xfrm>
            <a:off x="1763688" y="3001516"/>
            <a:ext cx="4642618" cy="1200329"/>
          </a:xfrm>
          <a:prstGeom prst="rect">
            <a:avLst/>
          </a:prstGeom>
          <a:noFill/>
        </p:spPr>
        <p:txBody>
          <a:bodyPr wrap="none" rtlCol="0">
            <a:spAutoFit/>
          </a:bodyPr>
          <a:lstStyle/>
          <a:p>
            <a:r>
              <a:rPr lang="en-US" altLang="ja-JP" sz="2400" dirty="0" smtClean="0"/>
              <a:t>OOH</a:t>
            </a:r>
            <a:r>
              <a:rPr lang="ja-JP" altLang="en-US" sz="2400" dirty="0" smtClean="0"/>
              <a:t>広告の中ではなかなかない、</a:t>
            </a:r>
            <a:endParaRPr lang="en-US" altLang="ja-JP" sz="2400" dirty="0" smtClean="0"/>
          </a:p>
          <a:p>
            <a:r>
              <a:rPr lang="ja-JP" altLang="en-US" sz="2400" dirty="0"/>
              <a:t>一人きりの状態</a:t>
            </a:r>
            <a:r>
              <a:rPr lang="ja-JP" altLang="en-US" sz="2400" dirty="0" smtClean="0"/>
              <a:t>でゆっくり</a:t>
            </a:r>
            <a:endParaRPr lang="en-US" altLang="ja-JP" sz="2400" dirty="0" smtClean="0"/>
          </a:p>
          <a:p>
            <a:r>
              <a:rPr lang="ja-JP" altLang="en-US" sz="2400" dirty="0"/>
              <a:t>広告</a:t>
            </a:r>
            <a:r>
              <a:rPr lang="ja-JP" altLang="en-US" sz="2400" dirty="0" smtClean="0"/>
              <a:t>を読めるスペースである。</a:t>
            </a:r>
            <a:endParaRPr lang="en-US" altLang="ja-JP" sz="2400" dirty="0" smtClean="0"/>
          </a:p>
        </p:txBody>
      </p:sp>
      <p:sp>
        <p:nvSpPr>
          <p:cNvPr id="10" name="ハート 9"/>
          <p:cNvSpPr/>
          <p:nvPr/>
        </p:nvSpPr>
        <p:spPr>
          <a:xfrm>
            <a:off x="1293738" y="2281436"/>
            <a:ext cx="5112568" cy="2880320"/>
          </a:xfrm>
          <a:prstGeom prst="hear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3393569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仮説導出</a:t>
            </a:r>
            <a:endParaRPr kumimoji="1" lang="ja-JP" altLang="en-US" dirty="0"/>
          </a:p>
        </p:txBody>
      </p:sp>
      <p:pic>
        <p:nvPicPr>
          <p:cNvPr id="7" name="コンテンツ プレースホルダー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4149" y="2243420"/>
            <a:ext cx="3510138" cy="2520280"/>
          </a:xfrm>
        </p:spPr>
      </p:pic>
      <p:sp>
        <p:nvSpPr>
          <p:cNvPr id="4" name="日付プレースホルダー 3"/>
          <p:cNvSpPr>
            <a:spLocks noGrp="1"/>
          </p:cNvSpPr>
          <p:nvPr>
            <p:ph type="dt" sz="half" idx="10"/>
          </p:nvPr>
        </p:nvSpPr>
        <p:spPr/>
        <p:txBody>
          <a:bodyPr/>
          <a:lstStyle/>
          <a:p>
            <a:fld id="{75316324-D941-4637-BD14-863C45C8638B}" type="datetime1">
              <a:rPr lang="ja-JP" altLang="en-US" smtClean="0">
                <a:solidFill>
                  <a:prstClr val="black"/>
                </a:solidFill>
              </a:rPr>
              <a:t>2016/12/14</a:t>
            </a:fld>
            <a:endParaRPr lang="ja-JP" altLang="en-US">
              <a:solidFill>
                <a:prstClr val="black"/>
              </a:solidFill>
            </a:endParaRPr>
          </a:p>
        </p:txBody>
      </p:sp>
      <p:sp>
        <p:nvSpPr>
          <p:cNvPr id="5" name="スライド番号プレースホルダー 4"/>
          <p:cNvSpPr>
            <a:spLocks noGrp="1"/>
          </p:cNvSpPr>
          <p:nvPr>
            <p:ph type="sldNum" sz="quarter" idx="12"/>
          </p:nvPr>
        </p:nvSpPr>
        <p:spPr/>
        <p:txBody>
          <a:bodyPr/>
          <a:lstStyle/>
          <a:p>
            <a:fld id="{90B25B1D-70A2-4497-8D97-86880F558029}" type="slidenum">
              <a:rPr lang="ja-JP" altLang="en-US" smtClean="0">
                <a:solidFill>
                  <a:prstClr val="black"/>
                </a:solidFill>
              </a:rPr>
              <a:pPr/>
              <a:t>24</a:t>
            </a:fld>
            <a:endParaRPr lang="ja-JP" altLang="en-US">
              <a:solidFill>
                <a:prstClr val="black"/>
              </a:solidFill>
            </a:endParaRPr>
          </a:p>
        </p:txBody>
      </p:sp>
      <p:sp>
        <p:nvSpPr>
          <p:cNvPr id="6" name="正方形/長方形 5"/>
          <p:cNvSpPr/>
          <p:nvPr/>
        </p:nvSpPr>
        <p:spPr>
          <a:xfrm>
            <a:off x="323528" y="1345332"/>
            <a:ext cx="8352928" cy="72008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ja-JP" altLang="en-US" sz="2800" dirty="0"/>
              <a:t>③広告主が望む消費者</a:t>
            </a:r>
            <a:r>
              <a:rPr lang="en-US" altLang="ja-JP" sz="2800" dirty="0"/>
              <a:t>(</a:t>
            </a:r>
            <a:r>
              <a:rPr lang="ja-JP" altLang="en-US" sz="2800" dirty="0"/>
              <a:t>外出や買い物好きな人</a:t>
            </a:r>
            <a:r>
              <a:rPr lang="en-US" altLang="ja-JP" sz="2800" dirty="0"/>
              <a:t>)</a:t>
            </a:r>
            <a:r>
              <a:rPr lang="ja-JP" altLang="en-US" sz="2800" dirty="0" smtClean="0"/>
              <a:t>に届く</a:t>
            </a:r>
            <a:endParaRPr kumimoji="1" lang="ja-JP" altLang="en-US" sz="2800" dirty="0"/>
          </a:p>
        </p:txBody>
      </p:sp>
      <p:sp>
        <p:nvSpPr>
          <p:cNvPr id="8" name="テキスト ボックス 7"/>
          <p:cNvSpPr txBox="1"/>
          <p:nvPr/>
        </p:nvSpPr>
        <p:spPr>
          <a:xfrm>
            <a:off x="3995936" y="2254771"/>
            <a:ext cx="4968552" cy="1938992"/>
          </a:xfrm>
          <a:prstGeom prst="rect">
            <a:avLst/>
          </a:prstGeom>
          <a:noFill/>
        </p:spPr>
        <p:txBody>
          <a:bodyPr wrap="square" rtlCol="0">
            <a:spAutoFit/>
          </a:bodyPr>
          <a:lstStyle/>
          <a:p>
            <a:r>
              <a:rPr lang="ja-JP" altLang="en-US" sz="2400" dirty="0"/>
              <a:t>既</a:t>
            </a:r>
            <a:r>
              <a:rPr lang="ja-JP" altLang="en-US" sz="2400" dirty="0" smtClean="0"/>
              <a:t>に外出や買い物をしている人に届くため</a:t>
            </a:r>
            <a:endParaRPr lang="en-US" altLang="ja-JP" sz="2400" dirty="0" smtClean="0"/>
          </a:p>
          <a:p>
            <a:r>
              <a:rPr kumimoji="1" lang="ja-JP" altLang="en-US" sz="2400" dirty="0" smtClean="0"/>
              <a:t>家の中で見る広告より</a:t>
            </a:r>
            <a:endParaRPr kumimoji="1" lang="en-US" altLang="ja-JP" sz="2400" dirty="0" smtClean="0"/>
          </a:p>
          <a:p>
            <a:r>
              <a:rPr kumimoji="1" lang="ja-JP" altLang="en-US" sz="2400" dirty="0" smtClean="0"/>
              <a:t>広告主が望む消費者に届く可能性が高い。</a:t>
            </a:r>
            <a:endParaRPr kumimoji="1" lang="ja-JP" altLang="en-US" sz="2400" dirty="0"/>
          </a:p>
        </p:txBody>
      </p:sp>
    </p:spTree>
    <p:extLst>
      <p:ext uri="{BB962C8B-B14F-4D97-AF65-F5344CB8AC3E}">
        <p14:creationId xmlns:p14="http://schemas.microsoft.com/office/powerpoint/2010/main" val="95728343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仮説導出</a:t>
            </a:r>
            <a:endParaRPr kumimoji="1" lang="ja-JP" altLang="en-US" dirty="0"/>
          </a:p>
        </p:txBody>
      </p:sp>
      <p:sp>
        <p:nvSpPr>
          <p:cNvPr id="3" name="コンテンツ プレースホルダー 2"/>
          <p:cNvSpPr>
            <a:spLocks noGrp="1"/>
          </p:cNvSpPr>
          <p:nvPr>
            <p:ph idx="1"/>
          </p:nvPr>
        </p:nvSpPr>
        <p:spPr/>
        <p:txBody>
          <a:bodyPr/>
          <a:lstStyle/>
          <a:p>
            <a:endParaRPr kumimoji="1" lang="en-US" altLang="ja-JP" dirty="0" smtClean="0"/>
          </a:p>
          <a:p>
            <a:endParaRPr lang="en-US" altLang="ja-JP" dirty="0"/>
          </a:p>
          <a:p>
            <a:endParaRPr kumimoji="1" lang="en-US" altLang="ja-JP" dirty="0" smtClean="0"/>
          </a:p>
          <a:p>
            <a:pPr marL="0" indent="0">
              <a:buNone/>
            </a:pPr>
            <a:r>
              <a:rPr lang="ja-JP" altLang="en-US" dirty="0"/>
              <a:t>　</a:t>
            </a:r>
            <a:r>
              <a:rPr lang="ja-JP" altLang="en-US" dirty="0" smtClean="0"/>
              <a:t>　</a:t>
            </a:r>
            <a:endParaRPr kumimoji="1" lang="ja-JP" altLang="en-US" dirty="0"/>
          </a:p>
        </p:txBody>
      </p:sp>
      <p:sp>
        <p:nvSpPr>
          <p:cNvPr id="4" name="日付プレースホルダー 3"/>
          <p:cNvSpPr>
            <a:spLocks noGrp="1"/>
          </p:cNvSpPr>
          <p:nvPr>
            <p:ph type="dt" sz="half" idx="10"/>
          </p:nvPr>
        </p:nvSpPr>
        <p:spPr/>
        <p:txBody>
          <a:bodyPr/>
          <a:lstStyle/>
          <a:p>
            <a:fld id="{75316324-D941-4637-BD14-863C45C8638B}" type="datetime1">
              <a:rPr lang="ja-JP" altLang="en-US" smtClean="0">
                <a:solidFill>
                  <a:prstClr val="black"/>
                </a:solidFill>
              </a:rPr>
              <a:t>2016/12/14</a:t>
            </a:fld>
            <a:endParaRPr lang="ja-JP" altLang="en-US">
              <a:solidFill>
                <a:prstClr val="black"/>
              </a:solidFill>
            </a:endParaRPr>
          </a:p>
        </p:txBody>
      </p:sp>
      <p:sp>
        <p:nvSpPr>
          <p:cNvPr id="5" name="スライド番号プレースホルダー 4"/>
          <p:cNvSpPr>
            <a:spLocks noGrp="1"/>
          </p:cNvSpPr>
          <p:nvPr>
            <p:ph type="sldNum" sz="quarter" idx="12"/>
          </p:nvPr>
        </p:nvSpPr>
        <p:spPr/>
        <p:txBody>
          <a:bodyPr/>
          <a:lstStyle/>
          <a:p>
            <a:fld id="{90B25B1D-70A2-4497-8D97-86880F558029}" type="slidenum">
              <a:rPr lang="ja-JP" altLang="en-US" smtClean="0">
                <a:solidFill>
                  <a:prstClr val="black"/>
                </a:solidFill>
              </a:rPr>
              <a:pPr/>
              <a:t>25</a:t>
            </a:fld>
            <a:endParaRPr lang="ja-JP" altLang="en-US">
              <a:solidFill>
                <a:prstClr val="black"/>
              </a:solidFill>
            </a:endParaRPr>
          </a:p>
        </p:txBody>
      </p:sp>
      <p:sp>
        <p:nvSpPr>
          <p:cNvPr id="6" name="角丸四角形 5"/>
          <p:cNvSpPr/>
          <p:nvPr/>
        </p:nvSpPr>
        <p:spPr>
          <a:xfrm>
            <a:off x="467544" y="1273324"/>
            <a:ext cx="8208912" cy="1368152"/>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kumimoji="1" lang="en-US" altLang="ja-JP" sz="3200" dirty="0" smtClean="0"/>
              <a:t>OOH</a:t>
            </a:r>
            <a:r>
              <a:rPr kumimoji="1" lang="ja-JP" altLang="en-US" sz="3200" dirty="0" smtClean="0"/>
              <a:t>広告の中でトイレは</a:t>
            </a:r>
            <a:endParaRPr kumimoji="1" lang="en-US" altLang="ja-JP" sz="3200" dirty="0" smtClean="0"/>
          </a:p>
          <a:p>
            <a:pPr algn="ctr"/>
            <a:r>
              <a:rPr kumimoji="1" lang="ja-JP" altLang="en-US" sz="3200" dirty="0" smtClean="0"/>
              <a:t>どのような役割を果たすのか</a:t>
            </a:r>
            <a:endParaRPr kumimoji="1" lang="ja-JP" altLang="en-US" sz="3200" dirty="0"/>
          </a:p>
        </p:txBody>
      </p:sp>
      <p:pic>
        <p:nvPicPr>
          <p:cNvPr id="7" name="図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68144" y="2929508"/>
            <a:ext cx="2156817" cy="2156817"/>
          </a:xfrm>
          <a:prstGeom prst="rect">
            <a:avLst/>
          </a:prstGeom>
        </p:spPr>
      </p:pic>
      <p:sp>
        <p:nvSpPr>
          <p:cNvPr id="8" name="雲形吹き出し 7"/>
          <p:cNvSpPr/>
          <p:nvPr/>
        </p:nvSpPr>
        <p:spPr>
          <a:xfrm>
            <a:off x="611560" y="2929508"/>
            <a:ext cx="5256584" cy="1512168"/>
          </a:xfrm>
          <a:prstGeom prst="cloudCallout">
            <a:avLst>
              <a:gd name="adj1" fmla="val 41960"/>
              <a:gd name="adj2" fmla="val 53651"/>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dirty="0" smtClean="0"/>
              <a:t>広告はそれぞれ広告反応の段</a:t>
            </a:r>
            <a:endParaRPr kumimoji="1" lang="en-US" altLang="ja-JP" dirty="0" smtClean="0"/>
          </a:p>
          <a:p>
            <a:pPr algn="ctr"/>
            <a:r>
              <a:rPr kumimoji="1" lang="ja-JP" altLang="en-US" dirty="0" smtClean="0"/>
              <a:t>別に優れている部分がある</a:t>
            </a:r>
            <a:endParaRPr kumimoji="1" lang="ja-JP" altLang="en-US" dirty="0"/>
          </a:p>
        </p:txBody>
      </p:sp>
    </p:spTree>
    <p:extLst>
      <p:ext uri="{BB962C8B-B14F-4D97-AF65-F5344CB8AC3E}">
        <p14:creationId xmlns:p14="http://schemas.microsoft.com/office/powerpoint/2010/main" val="273724852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仮説導出</a:t>
            </a:r>
            <a:endParaRPr kumimoji="1" lang="ja-JP" altLang="en-US" dirty="0"/>
          </a:p>
        </p:txBody>
      </p:sp>
      <p:sp>
        <p:nvSpPr>
          <p:cNvPr id="3" name="コンテンツ プレースホルダー 2"/>
          <p:cNvSpPr>
            <a:spLocks noGrp="1"/>
          </p:cNvSpPr>
          <p:nvPr>
            <p:ph idx="1"/>
          </p:nvPr>
        </p:nvSpPr>
        <p:spPr/>
        <p:txBody>
          <a:bodyPr>
            <a:normAutofit/>
          </a:bodyPr>
          <a:lstStyle/>
          <a:p>
            <a:endParaRPr kumimoji="1" lang="en-US" altLang="ja-JP" dirty="0" smtClean="0"/>
          </a:p>
          <a:p>
            <a:endParaRPr lang="en-US" altLang="ja-JP" dirty="0"/>
          </a:p>
          <a:p>
            <a:pPr marL="0" indent="0">
              <a:buNone/>
            </a:pPr>
            <a:r>
              <a:rPr lang="en-US" altLang="ja-JP" sz="1800" dirty="0"/>
              <a:t>1961</a:t>
            </a:r>
            <a:r>
              <a:rPr lang="ja-JP" altLang="en-US" sz="1800" dirty="0"/>
              <a:t>年に</a:t>
            </a:r>
            <a:r>
              <a:rPr lang="en-US" altLang="ja-JP" sz="1800" dirty="0"/>
              <a:t>R.H</a:t>
            </a:r>
            <a:r>
              <a:rPr lang="ja-JP" altLang="en-US" sz="1800" dirty="0"/>
              <a:t>コリーが発表。</a:t>
            </a:r>
          </a:p>
          <a:p>
            <a:pPr marL="0" indent="0">
              <a:buNone/>
            </a:pPr>
            <a:r>
              <a:rPr lang="ja-JP" altLang="en-US" sz="1800" dirty="0"/>
              <a:t>広告効果測定の際に購買・非購買だけでなく、</a:t>
            </a:r>
          </a:p>
          <a:p>
            <a:pPr marL="0" indent="0">
              <a:buNone/>
            </a:pPr>
            <a:r>
              <a:rPr lang="ja-JP" altLang="en-US" sz="1800" dirty="0"/>
              <a:t>消費者に対する広告の浸透レベルを設けて広告効果を測定し、管理するモデル</a:t>
            </a:r>
          </a:p>
          <a:p>
            <a:pPr marL="0" indent="0">
              <a:buNone/>
            </a:pPr>
            <a:endParaRPr lang="ja-JP" altLang="en-US" sz="1800" dirty="0"/>
          </a:p>
          <a:p>
            <a:pPr marL="0" indent="0">
              <a:buNone/>
            </a:pPr>
            <a:endParaRPr lang="ja-JP" altLang="en-US" sz="1800" dirty="0"/>
          </a:p>
          <a:p>
            <a:pPr marL="0" indent="0">
              <a:buNone/>
            </a:pPr>
            <a:r>
              <a:rPr lang="en-US" altLang="ja-JP" sz="1800" dirty="0" smtClean="0"/>
              <a:t>)</a:t>
            </a:r>
            <a:endParaRPr lang="en-US" altLang="ja-JP" sz="1800" dirty="0"/>
          </a:p>
          <a:p>
            <a:pPr marL="0" indent="0">
              <a:buNone/>
            </a:pPr>
            <a:endParaRPr kumimoji="1" lang="ja-JP" altLang="en-US" sz="1800" dirty="0"/>
          </a:p>
        </p:txBody>
      </p:sp>
      <p:sp>
        <p:nvSpPr>
          <p:cNvPr id="4" name="日付プレースホルダー 3"/>
          <p:cNvSpPr>
            <a:spLocks noGrp="1"/>
          </p:cNvSpPr>
          <p:nvPr>
            <p:ph type="dt" sz="half" idx="10"/>
          </p:nvPr>
        </p:nvSpPr>
        <p:spPr/>
        <p:txBody>
          <a:bodyPr/>
          <a:lstStyle/>
          <a:p>
            <a:fld id="{55262303-B513-4E46-B40D-9206A91BF72D}" type="datetime1">
              <a:rPr lang="ja-JP" altLang="en-US" smtClean="0">
                <a:solidFill>
                  <a:prstClr val="black"/>
                </a:solidFill>
              </a:rPr>
              <a:t>2016/12/14</a:t>
            </a:fld>
            <a:endParaRPr lang="ja-JP" altLang="en-US">
              <a:solidFill>
                <a:prstClr val="black"/>
              </a:solidFill>
            </a:endParaRPr>
          </a:p>
        </p:txBody>
      </p:sp>
      <p:sp>
        <p:nvSpPr>
          <p:cNvPr id="16" name="フッター プレースホルダー 15"/>
          <p:cNvSpPr>
            <a:spLocks noGrp="1"/>
          </p:cNvSpPr>
          <p:nvPr>
            <p:ph type="ftr" sz="quarter" idx="11"/>
          </p:nvPr>
        </p:nvSpPr>
        <p:spPr>
          <a:xfrm>
            <a:off x="3563888" y="5233764"/>
            <a:ext cx="4328120" cy="304271"/>
          </a:xfrm>
        </p:spPr>
        <p:txBody>
          <a:bodyPr/>
          <a:lstStyle/>
          <a:p>
            <a:r>
              <a:rPr lang="ja-JP" altLang="en-US" dirty="0">
                <a:solidFill>
                  <a:prstClr val="black">
                    <a:tint val="75000"/>
                  </a:prstClr>
                </a:solidFill>
              </a:rPr>
              <a:t>清水公一</a:t>
            </a:r>
            <a:r>
              <a:rPr lang="en-US" altLang="ja-JP" dirty="0">
                <a:solidFill>
                  <a:prstClr val="black">
                    <a:tint val="75000"/>
                  </a:prstClr>
                </a:solidFill>
              </a:rPr>
              <a:t>(2014)『</a:t>
            </a:r>
            <a:r>
              <a:rPr lang="ja-JP" altLang="en-US" dirty="0">
                <a:solidFill>
                  <a:prstClr val="black">
                    <a:tint val="75000"/>
                  </a:prstClr>
                </a:solidFill>
              </a:rPr>
              <a:t>広告の理論と戦略</a:t>
            </a:r>
            <a:r>
              <a:rPr lang="en-US" altLang="ja-JP" dirty="0">
                <a:solidFill>
                  <a:prstClr val="black">
                    <a:tint val="75000"/>
                  </a:prstClr>
                </a:solidFill>
              </a:rPr>
              <a:t>(</a:t>
            </a:r>
            <a:r>
              <a:rPr lang="ja-JP" altLang="en-US" dirty="0">
                <a:solidFill>
                  <a:prstClr val="black">
                    <a:tint val="75000"/>
                  </a:prstClr>
                </a:solidFill>
              </a:rPr>
              <a:t>第</a:t>
            </a:r>
            <a:r>
              <a:rPr lang="en-US" altLang="ja-JP" dirty="0">
                <a:solidFill>
                  <a:prstClr val="black">
                    <a:tint val="75000"/>
                  </a:prstClr>
                </a:solidFill>
              </a:rPr>
              <a:t>18</a:t>
            </a:r>
            <a:r>
              <a:rPr lang="ja-JP" altLang="en-US" dirty="0">
                <a:solidFill>
                  <a:prstClr val="black">
                    <a:tint val="75000"/>
                  </a:prstClr>
                </a:solidFill>
              </a:rPr>
              <a:t>版</a:t>
            </a:r>
            <a:r>
              <a:rPr lang="en-US" altLang="ja-JP" dirty="0">
                <a:solidFill>
                  <a:prstClr val="black">
                    <a:tint val="75000"/>
                  </a:prstClr>
                </a:solidFill>
              </a:rPr>
              <a:t>)』p286</a:t>
            </a:r>
            <a:r>
              <a:rPr lang="ja-JP" altLang="en-US" dirty="0">
                <a:solidFill>
                  <a:prstClr val="black">
                    <a:tint val="75000"/>
                  </a:prstClr>
                </a:solidFill>
              </a:rPr>
              <a:t>～</a:t>
            </a:r>
            <a:r>
              <a:rPr lang="en-US" altLang="ja-JP" dirty="0">
                <a:solidFill>
                  <a:prstClr val="black">
                    <a:tint val="75000"/>
                  </a:prstClr>
                </a:solidFill>
              </a:rPr>
              <a:t>292</a:t>
            </a:r>
          </a:p>
          <a:p>
            <a:endParaRPr lang="ja-JP" altLang="en-US" dirty="0">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90B25B1D-70A2-4497-8D97-86880F558029}" type="slidenum">
              <a:rPr lang="ja-JP" altLang="en-US" smtClean="0">
                <a:solidFill>
                  <a:prstClr val="black"/>
                </a:solidFill>
              </a:rPr>
              <a:pPr/>
              <a:t>26</a:t>
            </a:fld>
            <a:endParaRPr lang="ja-JP" altLang="en-US">
              <a:solidFill>
                <a:prstClr val="black"/>
              </a:solidFill>
            </a:endParaRPr>
          </a:p>
        </p:txBody>
      </p:sp>
      <p:sp>
        <p:nvSpPr>
          <p:cNvPr id="6" name="正方形/長方形 5"/>
          <p:cNvSpPr/>
          <p:nvPr/>
        </p:nvSpPr>
        <p:spPr>
          <a:xfrm>
            <a:off x="683568" y="1417340"/>
            <a:ext cx="7704856" cy="936104"/>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en-US" altLang="ja-JP" sz="5400" dirty="0" smtClean="0"/>
              <a:t>DAGMAR</a:t>
            </a:r>
            <a:r>
              <a:rPr kumimoji="1" lang="ja-JP" altLang="en-US" sz="5400" dirty="0" smtClean="0"/>
              <a:t>モデル</a:t>
            </a:r>
            <a:endParaRPr kumimoji="1" lang="ja-JP" altLang="en-US" sz="5400" dirty="0"/>
          </a:p>
        </p:txBody>
      </p:sp>
      <p:sp>
        <p:nvSpPr>
          <p:cNvPr id="7" name="円/楕円 6"/>
          <p:cNvSpPr/>
          <p:nvPr/>
        </p:nvSpPr>
        <p:spPr>
          <a:xfrm>
            <a:off x="179512" y="3657972"/>
            <a:ext cx="1656184" cy="1296144"/>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kumimoji="1" lang="ja-JP" altLang="en-US" dirty="0" smtClean="0"/>
              <a:t>未知</a:t>
            </a:r>
            <a:endParaRPr kumimoji="1" lang="ja-JP" altLang="en-US" dirty="0"/>
          </a:p>
        </p:txBody>
      </p:sp>
      <p:sp>
        <p:nvSpPr>
          <p:cNvPr id="8" name="円/楕円 7"/>
          <p:cNvSpPr/>
          <p:nvPr/>
        </p:nvSpPr>
        <p:spPr>
          <a:xfrm>
            <a:off x="1979712" y="3657972"/>
            <a:ext cx="1656184" cy="1296144"/>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kumimoji="1" lang="ja-JP" altLang="en-US" dirty="0" smtClean="0"/>
              <a:t>認知</a:t>
            </a:r>
            <a:endParaRPr kumimoji="1" lang="ja-JP" altLang="en-US" dirty="0"/>
          </a:p>
        </p:txBody>
      </p:sp>
      <p:sp>
        <p:nvSpPr>
          <p:cNvPr id="9" name="円/楕円 8"/>
          <p:cNvSpPr/>
          <p:nvPr/>
        </p:nvSpPr>
        <p:spPr>
          <a:xfrm>
            <a:off x="3779912" y="3654028"/>
            <a:ext cx="1656184" cy="1296144"/>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kumimoji="1" lang="ja-JP" altLang="en-US" dirty="0" smtClean="0"/>
              <a:t>理解</a:t>
            </a:r>
            <a:endParaRPr kumimoji="1" lang="ja-JP" altLang="en-US" dirty="0"/>
          </a:p>
        </p:txBody>
      </p:sp>
      <p:sp>
        <p:nvSpPr>
          <p:cNvPr id="10" name="円/楕円 9"/>
          <p:cNvSpPr/>
          <p:nvPr/>
        </p:nvSpPr>
        <p:spPr>
          <a:xfrm>
            <a:off x="5580112" y="3657972"/>
            <a:ext cx="1656184" cy="1296144"/>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dirty="0" smtClean="0"/>
              <a:t>確信</a:t>
            </a:r>
            <a:endParaRPr kumimoji="1" lang="ja-JP" altLang="en-US" dirty="0"/>
          </a:p>
        </p:txBody>
      </p:sp>
      <p:sp>
        <p:nvSpPr>
          <p:cNvPr id="11" name="円/楕円 10"/>
          <p:cNvSpPr/>
          <p:nvPr/>
        </p:nvSpPr>
        <p:spPr>
          <a:xfrm>
            <a:off x="7380312" y="3657972"/>
            <a:ext cx="1656184" cy="1296144"/>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kumimoji="1" lang="ja-JP" altLang="en-US" dirty="0" smtClean="0"/>
              <a:t>行為</a:t>
            </a:r>
            <a:endParaRPr kumimoji="1" lang="ja-JP" altLang="en-US" dirty="0"/>
          </a:p>
        </p:txBody>
      </p:sp>
      <p:sp>
        <p:nvSpPr>
          <p:cNvPr id="12" name="右矢印 11"/>
          <p:cNvSpPr/>
          <p:nvPr/>
        </p:nvSpPr>
        <p:spPr>
          <a:xfrm>
            <a:off x="395536" y="4713405"/>
            <a:ext cx="8136904" cy="391852"/>
          </a:xfrm>
          <a:prstGeom prst="right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kumimoji="1" lang="ja-JP" altLang="en-US"/>
          </a:p>
        </p:txBody>
      </p:sp>
    </p:spTree>
    <p:extLst>
      <p:ext uri="{BB962C8B-B14F-4D97-AF65-F5344CB8AC3E}">
        <p14:creationId xmlns:p14="http://schemas.microsoft.com/office/powerpoint/2010/main" val="370069731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仮説導出</a:t>
            </a:r>
            <a:endParaRPr kumimoji="1" lang="ja-JP" altLang="en-US" dirty="0"/>
          </a:p>
        </p:txBody>
      </p:sp>
      <p:sp>
        <p:nvSpPr>
          <p:cNvPr id="3" name="コンテンツ プレースホルダー 2"/>
          <p:cNvSpPr>
            <a:spLocks noGrp="1"/>
          </p:cNvSpPr>
          <p:nvPr>
            <p:ph idx="1"/>
          </p:nvPr>
        </p:nvSpPr>
        <p:spPr/>
        <p:txBody>
          <a:bodyPr/>
          <a:lstStyle/>
          <a:p>
            <a:pPr marL="0" indent="0">
              <a:buNone/>
            </a:pPr>
            <a:r>
              <a:rPr kumimoji="1" lang="ja-JP" altLang="en-US" dirty="0" smtClean="0"/>
              <a:t>未知　→　広告に接触する可能性</a:t>
            </a:r>
            <a:endParaRPr kumimoji="1" lang="en-US" altLang="ja-JP" dirty="0" smtClean="0"/>
          </a:p>
          <a:p>
            <a:pPr marL="0" indent="0">
              <a:buNone/>
            </a:pPr>
            <a:r>
              <a:rPr lang="ja-JP" altLang="en-US" dirty="0" smtClean="0"/>
              <a:t>認知　→　広告に気づく可能性</a:t>
            </a:r>
            <a:endParaRPr lang="en-US" altLang="ja-JP" dirty="0" smtClean="0"/>
          </a:p>
          <a:p>
            <a:pPr marL="0" indent="0">
              <a:buNone/>
            </a:pPr>
            <a:r>
              <a:rPr kumimoji="1" lang="ja-JP" altLang="en-US" dirty="0" smtClean="0"/>
              <a:t>理解　→　読む可能性</a:t>
            </a:r>
            <a:endParaRPr kumimoji="1" lang="en-US" altLang="ja-JP" dirty="0" smtClean="0"/>
          </a:p>
          <a:p>
            <a:pPr marL="0" indent="0">
              <a:buNone/>
            </a:pPr>
            <a:r>
              <a:rPr lang="ja-JP" altLang="en-US" dirty="0" smtClean="0"/>
              <a:t>確信　→　好意を感じる可能性</a:t>
            </a:r>
            <a:endParaRPr lang="en-US" altLang="ja-JP" dirty="0" smtClean="0"/>
          </a:p>
          <a:p>
            <a:pPr marL="0" indent="0">
              <a:buNone/>
            </a:pPr>
            <a:r>
              <a:rPr lang="ja-JP" altLang="en-US" dirty="0" smtClean="0"/>
              <a:t>行為　→　購入をする可能性</a:t>
            </a:r>
            <a:endParaRPr lang="en-US" altLang="ja-JP" dirty="0" smtClean="0"/>
          </a:p>
          <a:p>
            <a:pPr marL="0" indent="0">
              <a:buNone/>
            </a:pPr>
            <a:endParaRPr kumimoji="1" lang="ja-JP" altLang="en-US" dirty="0"/>
          </a:p>
        </p:txBody>
      </p:sp>
      <p:sp>
        <p:nvSpPr>
          <p:cNvPr id="4" name="日付プレースホルダー 3"/>
          <p:cNvSpPr>
            <a:spLocks noGrp="1"/>
          </p:cNvSpPr>
          <p:nvPr>
            <p:ph type="dt" sz="half" idx="10"/>
          </p:nvPr>
        </p:nvSpPr>
        <p:spPr/>
        <p:txBody>
          <a:bodyPr/>
          <a:lstStyle/>
          <a:p>
            <a:fld id="{540E0E2A-DA4A-4E6A-AA30-391E4179F38E}" type="datetime1">
              <a:rPr lang="ja-JP" altLang="en-US" smtClean="0">
                <a:solidFill>
                  <a:prstClr val="black"/>
                </a:solidFill>
              </a:rPr>
              <a:t>2016/12/14</a:t>
            </a:fld>
            <a:endParaRPr lang="ja-JP" altLang="en-US" dirty="0">
              <a:solidFill>
                <a:prstClr val="black"/>
              </a:solidFill>
            </a:endParaRPr>
          </a:p>
        </p:txBody>
      </p:sp>
      <p:sp>
        <p:nvSpPr>
          <p:cNvPr id="8" name="フッター プレースホルダー 7"/>
          <p:cNvSpPr>
            <a:spLocks noGrp="1"/>
          </p:cNvSpPr>
          <p:nvPr>
            <p:ph type="ftr" sz="quarter" idx="11"/>
          </p:nvPr>
        </p:nvSpPr>
        <p:spPr>
          <a:xfrm>
            <a:off x="2915816" y="5368192"/>
            <a:ext cx="5544616" cy="304271"/>
          </a:xfrm>
        </p:spPr>
        <p:txBody>
          <a:bodyPr/>
          <a:lstStyle/>
          <a:p>
            <a:r>
              <a:rPr lang="ja-JP" altLang="en-US" dirty="0" smtClean="0">
                <a:solidFill>
                  <a:prstClr val="black">
                    <a:tint val="75000"/>
                  </a:prstClr>
                </a:solidFill>
              </a:rPr>
              <a:t>   塚本輝雄</a:t>
            </a:r>
            <a:r>
              <a:rPr lang="en-US" altLang="ja-JP" dirty="0" smtClean="0">
                <a:solidFill>
                  <a:prstClr val="black">
                    <a:tint val="75000"/>
                  </a:prstClr>
                </a:solidFill>
              </a:rPr>
              <a:t>(2000)   『</a:t>
            </a:r>
            <a:r>
              <a:rPr lang="ja-JP" altLang="en-US" dirty="0" smtClean="0">
                <a:solidFill>
                  <a:prstClr val="black">
                    <a:tint val="75000"/>
                  </a:prstClr>
                </a:solidFill>
              </a:rPr>
              <a:t>広告がわかる事典</a:t>
            </a:r>
            <a:r>
              <a:rPr lang="en-US" altLang="ja-JP" dirty="0" smtClean="0">
                <a:solidFill>
                  <a:prstClr val="black">
                    <a:tint val="75000"/>
                  </a:prstClr>
                </a:solidFill>
              </a:rPr>
              <a:t>』P38</a:t>
            </a:r>
            <a:endParaRPr lang="ja-JP" altLang="en-US" dirty="0">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90B25B1D-70A2-4497-8D97-86880F558029}" type="slidenum">
              <a:rPr lang="ja-JP" altLang="en-US" smtClean="0">
                <a:solidFill>
                  <a:prstClr val="black"/>
                </a:solidFill>
              </a:rPr>
              <a:pPr/>
              <a:t>27</a:t>
            </a:fld>
            <a:endParaRPr lang="ja-JP" altLang="en-US">
              <a:solidFill>
                <a:prstClr val="black"/>
              </a:solidFill>
            </a:endParaRPr>
          </a:p>
        </p:txBody>
      </p:sp>
      <p:sp>
        <p:nvSpPr>
          <p:cNvPr id="6" name="減算記号 5"/>
          <p:cNvSpPr/>
          <p:nvPr/>
        </p:nvSpPr>
        <p:spPr>
          <a:xfrm>
            <a:off x="-108520" y="3425986"/>
            <a:ext cx="5616624" cy="432048"/>
          </a:xfrm>
          <a:prstGeom prst="mathMinus">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角丸四角形吹き出し 6"/>
          <p:cNvSpPr/>
          <p:nvPr/>
        </p:nvSpPr>
        <p:spPr>
          <a:xfrm>
            <a:off x="1907704" y="3858034"/>
            <a:ext cx="6696744" cy="1247102"/>
          </a:xfrm>
          <a:prstGeom prst="wedgeRoundRectCallout">
            <a:avLst>
              <a:gd name="adj1" fmla="val -58995"/>
              <a:gd name="adj2" fmla="val -45467"/>
              <a:gd name="adj3" fmla="val 16667"/>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sz="2400" dirty="0" smtClean="0"/>
              <a:t>行為は商品自体の魅力がかかわるため</a:t>
            </a:r>
            <a:endParaRPr kumimoji="1" lang="en-US" altLang="ja-JP" sz="2400" dirty="0" smtClean="0"/>
          </a:p>
          <a:p>
            <a:pPr algn="ctr"/>
            <a:r>
              <a:rPr kumimoji="1" lang="ja-JP" altLang="en-US" sz="2400" dirty="0" smtClean="0"/>
              <a:t>広告効果としては測定できない</a:t>
            </a:r>
            <a:endParaRPr kumimoji="1" lang="ja-JP" altLang="en-US" sz="2400" dirty="0"/>
          </a:p>
        </p:txBody>
      </p:sp>
    </p:spTree>
    <p:extLst>
      <p:ext uri="{BB962C8B-B14F-4D97-AF65-F5344CB8AC3E}">
        <p14:creationId xmlns:p14="http://schemas.microsoft.com/office/powerpoint/2010/main" val="1356116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mph" presetSubtype="0" fill="hold" nodeType="clickEffect">
                                  <p:stCondLst>
                                    <p:cond delay="0"/>
                                  </p:stCondLst>
                                  <p:childTnLst>
                                    <p:animEffect transition="out" filter="fade">
                                      <p:cBhvr>
                                        <p:cTn id="14" dur="500" tmFilter="0, 0; .2, .5; .8, .5; 1, 0"/>
                                        <p:tgtEl>
                                          <p:spTgt spid="3">
                                            <p:txEl>
                                              <p:pRg st="0" end="0"/>
                                            </p:txEl>
                                          </p:spTgt>
                                        </p:tgtEl>
                                      </p:cBhvr>
                                    </p:animEffect>
                                    <p:animScale>
                                      <p:cBhvr>
                                        <p:cTn id="15" dur="250" autoRev="1" fill="hold"/>
                                        <p:tgtEl>
                                          <p:spTgt spid="3">
                                            <p:txEl>
                                              <p:pRg st="0" end="0"/>
                                            </p:txEl>
                                          </p:spTgt>
                                        </p:tgtEl>
                                      </p:cBhvr>
                                      <p:by x="105000" y="105000"/>
                                    </p:animScale>
                                  </p:childTnLst>
                                </p:cTn>
                              </p:par>
                              <p:par>
                                <p:cTn id="16" presetID="26" presetClass="emph" presetSubtype="0" fill="hold" nodeType="withEffect">
                                  <p:stCondLst>
                                    <p:cond delay="0"/>
                                  </p:stCondLst>
                                  <p:childTnLst>
                                    <p:animEffect transition="out" filter="fade">
                                      <p:cBhvr>
                                        <p:cTn id="17" dur="500" tmFilter="0, 0; .2, .5; .8, .5; 1, 0"/>
                                        <p:tgtEl>
                                          <p:spTgt spid="3">
                                            <p:txEl>
                                              <p:pRg st="1" end="1"/>
                                            </p:txEl>
                                          </p:spTgt>
                                        </p:tgtEl>
                                      </p:cBhvr>
                                    </p:animEffect>
                                    <p:animScale>
                                      <p:cBhvr>
                                        <p:cTn id="18" dur="250" autoRev="1" fill="hold"/>
                                        <p:tgtEl>
                                          <p:spTgt spid="3">
                                            <p:txEl>
                                              <p:pRg st="1" end="1"/>
                                            </p:txEl>
                                          </p:spTgt>
                                        </p:tgtEl>
                                      </p:cBhvr>
                                      <p:by x="105000" y="105000"/>
                                    </p:animScale>
                                  </p:childTnLst>
                                </p:cTn>
                              </p:par>
                              <p:par>
                                <p:cTn id="19" presetID="26" presetClass="emph" presetSubtype="0" fill="hold" nodeType="withEffect">
                                  <p:stCondLst>
                                    <p:cond delay="0"/>
                                  </p:stCondLst>
                                  <p:childTnLst>
                                    <p:animEffect transition="out" filter="fade">
                                      <p:cBhvr>
                                        <p:cTn id="20" dur="500" tmFilter="0, 0; .2, .5; .8, .5; 1, 0"/>
                                        <p:tgtEl>
                                          <p:spTgt spid="3">
                                            <p:txEl>
                                              <p:pRg st="2" end="2"/>
                                            </p:txEl>
                                          </p:spTgt>
                                        </p:tgtEl>
                                      </p:cBhvr>
                                    </p:animEffect>
                                    <p:animScale>
                                      <p:cBhvr>
                                        <p:cTn id="21" dur="250" autoRev="1" fill="hold"/>
                                        <p:tgtEl>
                                          <p:spTgt spid="3">
                                            <p:txEl>
                                              <p:pRg st="2" end="2"/>
                                            </p:txEl>
                                          </p:spTgt>
                                        </p:tgtEl>
                                      </p:cBhvr>
                                      <p:by x="105000" y="105000"/>
                                    </p:animScale>
                                  </p:childTnLst>
                                </p:cTn>
                              </p:par>
                              <p:par>
                                <p:cTn id="22" presetID="26" presetClass="emph" presetSubtype="0" fill="hold" nodeType="withEffect">
                                  <p:stCondLst>
                                    <p:cond delay="0"/>
                                  </p:stCondLst>
                                  <p:childTnLst>
                                    <p:animEffect transition="out" filter="fade">
                                      <p:cBhvr>
                                        <p:cTn id="23" dur="500" tmFilter="0, 0; .2, .5; .8, .5; 1, 0"/>
                                        <p:tgtEl>
                                          <p:spTgt spid="3">
                                            <p:txEl>
                                              <p:pRg st="3" end="3"/>
                                            </p:txEl>
                                          </p:spTgt>
                                        </p:tgtEl>
                                      </p:cBhvr>
                                    </p:animEffect>
                                    <p:animScale>
                                      <p:cBhvr>
                                        <p:cTn id="24" dur="250" autoRev="1" fill="hold"/>
                                        <p:tgtEl>
                                          <p:spTgt spid="3">
                                            <p:txEl>
                                              <p:pRg st="3" end="3"/>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仮説導出</a:t>
            </a:r>
            <a:endParaRPr kumimoji="1" lang="ja-JP" altLang="en-US" dirty="0"/>
          </a:p>
        </p:txBody>
      </p:sp>
      <p:graphicFrame>
        <p:nvGraphicFramePr>
          <p:cNvPr id="7" name="コンテンツ プレースホルダー 6"/>
          <p:cNvGraphicFramePr>
            <a:graphicFrameLocks noGrp="1"/>
          </p:cNvGraphicFramePr>
          <p:nvPr>
            <p:ph idx="1"/>
            <p:extLst/>
          </p:nvPr>
        </p:nvGraphicFramePr>
        <p:xfrm>
          <a:off x="457200" y="1333500"/>
          <a:ext cx="8229600" cy="1483360"/>
        </p:xfrm>
        <a:graphic>
          <a:graphicData uri="http://schemas.openxmlformats.org/drawingml/2006/table">
            <a:tbl>
              <a:tblPr firstRow="1" bandRow="1">
                <a:tableStyleId>{5940675A-B579-460E-94D1-54222C63F5DA}</a:tableStyleId>
              </a:tblPr>
              <a:tblGrid>
                <a:gridCol w="1645920"/>
                <a:gridCol w="1645920"/>
                <a:gridCol w="1645920"/>
                <a:gridCol w="1645920"/>
                <a:gridCol w="1645920"/>
              </a:tblGrid>
              <a:tr h="370840">
                <a:tc>
                  <a:txBody>
                    <a:bodyPr/>
                    <a:lstStyle/>
                    <a:p>
                      <a:endParaRPr kumimoji="1" lang="en-US" altLang="ja-JP" dirty="0" smtClean="0"/>
                    </a:p>
                  </a:txBody>
                  <a:tcPr/>
                </a:tc>
                <a:tc>
                  <a:txBody>
                    <a:bodyPr/>
                    <a:lstStyle/>
                    <a:p>
                      <a:r>
                        <a:rPr kumimoji="1" lang="ja-JP" altLang="en-US" dirty="0" smtClean="0"/>
                        <a:t>未知</a:t>
                      </a:r>
                      <a:endParaRPr kumimoji="1" lang="ja-JP" altLang="en-US" dirty="0"/>
                    </a:p>
                  </a:txBody>
                  <a:tcPr/>
                </a:tc>
                <a:tc>
                  <a:txBody>
                    <a:bodyPr/>
                    <a:lstStyle/>
                    <a:p>
                      <a:r>
                        <a:rPr kumimoji="1" lang="ja-JP" altLang="en-US" dirty="0" smtClean="0"/>
                        <a:t>認知</a:t>
                      </a:r>
                      <a:endParaRPr kumimoji="1" lang="ja-JP" altLang="en-US" dirty="0"/>
                    </a:p>
                  </a:txBody>
                  <a:tcPr/>
                </a:tc>
                <a:tc>
                  <a:txBody>
                    <a:bodyPr/>
                    <a:lstStyle/>
                    <a:p>
                      <a:r>
                        <a:rPr kumimoji="1" lang="ja-JP" altLang="en-US" dirty="0" smtClean="0"/>
                        <a:t>理解</a:t>
                      </a:r>
                      <a:endParaRPr kumimoji="1" lang="ja-JP" altLang="en-US" dirty="0"/>
                    </a:p>
                  </a:txBody>
                  <a:tcPr/>
                </a:tc>
                <a:tc>
                  <a:txBody>
                    <a:bodyPr/>
                    <a:lstStyle/>
                    <a:p>
                      <a:r>
                        <a:rPr kumimoji="1" lang="ja-JP" altLang="en-US" dirty="0" smtClean="0"/>
                        <a:t>確信</a:t>
                      </a:r>
                      <a:endParaRPr kumimoji="1" lang="ja-JP" altLang="en-US" dirty="0"/>
                    </a:p>
                  </a:txBody>
                  <a:tcPr/>
                </a:tc>
              </a:tr>
              <a:tr h="370840">
                <a:tc>
                  <a:txBody>
                    <a:bodyPr/>
                    <a:lstStyle/>
                    <a:p>
                      <a:r>
                        <a:rPr kumimoji="1" lang="ja-JP" altLang="en-US" dirty="0" smtClean="0"/>
                        <a:t>屋外</a:t>
                      </a:r>
                      <a:endParaRPr kumimoji="1" lang="ja-JP" altLang="en-US" dirty="0"/>
                    </a:p>
                  </a:txBody>
                  <a:tcPr/>
                </a:tc>
                <a:tc>
                  <a:txBody>
                    <a:bodyPr/>
                    <a:lstStyle/>
                    <a:p>
                      <a:r>
                        <a:rPr kumimoji="1" lang="ja-JP" altLang="en-US" dirty="0" smtClean="0"/>
                        <a:t>◎</a:t>
                      </a:r>
                      <a:endParaRPr kumimoji="1" lang="ja-JP" altLang="en-US" dirty="0"/>
                    </a:p>
                  </a:txBody>
                  <a:tcPr/>
                </a:tc>
                <a:tc>
                  <a:txBody>
                    <a:bodyPr/>
                    <a:lstStyle/>
                    <a:p>
                      <a:r>
                        <a:rPr kumimoji="1" lang="ja-JP" altLang="en-US" dirty="0" smtClean="0"/>
                        <a:t>◎</a:t>
                      </a:r>
                      <a:endParaRPr kumimoji="1" lang="ja-JP" altLang="en-US" dirty="0"/>
                    </a:p>
                  </a:txBody>
                  <a:tcPr/>
                </a:tc>
                <a:tc>
                  <a:txBody>
                    <a:bodyPr/>
                    <a:lstStyle/>
                    <a:p>
                      <a:r>
                        <a:rPr kumimoji="1" lang="ja-JP" altLang="en-US" dirty="0" smtClean="0"/>
                        <a:t>◎</a:t>
                      </a:r>
                      <a:endParaRPr kumimoji="1" lang="ja-JP" altLang="en-US" dirty="0"/>
                    </a:p>
                  </a:txBody>
                  <a:tcPr/>
                </a:tc>
                <a:tc>
                  <a:txBody>
                    <a:bodyPr/>
                    <a:lstStyle/>
                    <a:p>
                      <a:r>
                        <a:rPr kumimoji="1" lang="en-US" altLang="ja-JP" dirty="0" smtClean="0"/>
                        <a:t>―</a:t>
                      </a:r>
                      <a:endParaRPr kumimoji="1" lang="ja-JP" altLang="en-US" dirty="0"/>
                    </a:p>
                  </a:txBody>
                  <a:tcPr/>
                </a:tc>
              </a:tr>
              <a:tr h="370840">
                <a:tc>
                  <a:txBody>
                    <a:bodyPr/>
                    <a:lstStyle/>
                    <a:p>
                      <a:r>
                        <a:rPr kumimoji="1" lang="ja-JP" altLang="en-US" dirty="0" smtClean="0"/>
                        <a:t>交通</a:t>
                      </a:r>
                      <a:endParaRPr kumimoji="1" lang="ja-JP" altLang="en-US" dirty="0"/>
                    </a:p>
                  </a:txBody>
                  <a:tcPr/>
                </a:tc>
                <a:tc>
                  <a:txBody>
                    <a:bodyPr/>
                    <a:lstStyle/>
                    <a:p>
                      <a:r>
                        <a:rPr kumimoji="1" lang="ja-JP" altLang="en-US" dirty="0" smtClean="0"/>
                        <a:t>◎</a:t>
                      </a:r>
                      <a:endParaRPr kumimoji="1" lang="ja-JP" altLang="en-US" dirty="0"/>
                    </a:p>
                  </a:txBody>
                  <a:tcPr/>
                </a:tc>
                <a:tc>
                  <a:txBody>
                    <a:bodyPr/>
                    <a:lstStyle/>
                    <a:p>
                      <a:r>
                        <a:rPr kumimoji="1" lang="en-US" altLang="ja-JP" dirty="0" smtClean="0"/>
                        <a:t>―</a:t>
                      </a:r>
                      <a:endParaRPr kumimoji="1" lang="ja-JP" altLang="en-US" dirty="0"/>
                    </a:p>
                  </a:txBody>
                  <a:tcPr/>
                </a:tc>
                <a:tc>
                  <a:txBody>
                    <a:bodyPr/>
                    <a:lstStyle/>
                    <a:p>
                      <a:r>
                        <a:rPr kumimoji="1" lang="ja-JP" altLang="en-US" dirty="0" smtClean="0"/>
                        <a:t>△</a:t>
                      </a:r>
                      <a:endParaRPr kumimoji="1" lang="ja-JP" altLang="en-US" dirty="0"/>
                    </a:p>
                  </a:txBody>
                  <a:tcPr/>
                </a:tc>
                <a:tc>
                  <a:txBody>
                    <a:bodyPr/>
                    <a:lstStyle/>
                    <a:p>
                      <a:r>
                        <a:rPr kumimoji="1" lang="en-US" altLang="ja-JP" dirty="0" smtClean="0"/>
                        <a:t>―</a:t>
                      </a:r>
                      <a:endParaRPr kumimoji="1" lang="ja-JP" altLang="en-US" dirty="0"/>
                    </a:p>
                  </a:txBody>
                  <a:tcPr/>
                </a:tc>
              </a:tr>
              <a:tr h="370840">
                <a:tc>
                  <a:txBody>
                    <a:bodyPr/>
                    <a:lstStyle/>
                    <a:p>
                      <a:r>
                        <a:rPr kumimoji="1" lang="en-US" altLang="ja-JP" dirty="0" smtClean="0"/>
                        <a:t>POP</a:t>
                      </a:r>
                      <a:endParaRPr kumimoji="1" lang="ja-JP" altLang="en-US" dirty="0"/>
                    </a:p>
                  </a:txBody>
                  <a:tcPr/>
                </a:tc>
                <a:tc>
                  <a:txBody>
                    <a:bodyPr/>
                    <a:lstStyle/>
                    <a:p>
                      <a:r>
                        <a:rPr kumimoji="1" lang="ja-JP" altLang="en-US" dirty="0" smtClean="0"/>
                        <a:t>△</a:t>
                      </a:r>
                      <a:endParaRPr kumimoji="1" lang="ja-JP" altLang="en-US" dirty="0"/>
                    </a:p>
                  </a:txBody>
                  <a:tcPr/>
                </a:tc>
                <a:tc>
                  <a:txBody>
                    <a:bodyPr/>
                    <a:lstStyle/>
                    <a:p>
                      <a:r>
                        <a:rPr kumimoji="1" lang="ja-JP" altLang="en-US" dirty="0" smtClean="0"/>
                        <a:t>◎</a:t>
                      </a:r>
                      <a:endParaRPr kumimoji="1" lang="ja-JP" altLang="en-US" dirty="0"/>
                    </a:p>
                  </a:txBody>
                  <a:tcPr/>
                </a:tc>
                <a:tc>
                  <a:txBody>
                    <a:bodyPr/>
                    <a:lstStyle/>
                    <a:p>
                      <a:r>
                        <a:rPr kumimoji="1" lang="ja-JP" altLang="en-US" dirty="0" smtClean="0"/>
                        <a:t>○</a:t>
                      </a:r>
                      <a:endParaRPr kumimoji="1" lang="ja-JP" altLang="en-US" dirty="0"/>
                    </a:p>
                  </a:txBody>
                  <a:tcPr/>
                </a:tc>
                <a:tc>
                  <a:txBody>
                    <a:bodyPr/>
                    <a:lstStyle/>
                    <a:p>
                      <a:r>
                        <a:rPr kumimoji="1" lang="ja-JP" altLang="en-US" dirty="0" smtClean="0"/>
                        <a:t>◎</a:t>
                      </a:r>
                      <a:endParaRPr kumimoji="1" lang="ja-JP" altLang="en-US" dirty="0"/>
                    </a:p>
                  </a:txBody>
                  <a:tcPr/>
                </a:tc>
              </a:tr>
            </a:tbl>
          </a:graphicData>
        </a:graphic>
      </p:graphicFrame>
      <p:sp>
        <p:nvSpPr>
          <p:cNvPr id="4" name="日付プレースホルダー 3"/>
          <p:cNvSpPr>
            <a:spLocks noGrp="1"/>
          </p:cNvSpPr>
          <p:nvPr>
            <p:ph type="dt" sz="half" idx="10"/>
          </p:nvPr>
        </p:nvSpPr>
        <p:spPr/>
        <p:txBody>
          <a:bodyPr/>
          <a:lstStyle/>
          <a:p>
            <a:fld id="{75316324-D941-4637-BD14-863C45C8638B}" type="datetime1">
              <a:rPr lang="ja-JP" altLang="en-US" smtClean="0">
                <a:solidFill>
                  <a:prstClr val="black"/>
                </a:solidFill>
              </a:rPr>
              <a:t>2016/12/14</a:t>
            </a:fld>
            <a:endParaRPr lang="ja-JP" altLang="en-US" dirty="0">
              <a:solidFill>
                <a:prstClr val="black"/>
              </a:solidFill>
            </a:endParaRPr>
          </a:p>
        </p:txBody>
      </p:sp>
      <p:sp>
        <p:nvSpPr>
          <p:cNvPr id="5" name="スライド番号プレースホルダー 4"/>
          <p:cNvSpPr>
            <a:spLocks noGrp="1"/>
          </p:cNvSpPr>
          <p:nvPr>
            <p:ph type="sldNum" sz="quarter" idx="12"/>
          </p:nvPr>
        </p:nvSpPr>
        <p:spPr/>
        <p:txBody>
          <a:bodyPr/>
          <a:lstStyle/>
          <a:p>
            <a:fld id="{90B25B1D-70A2-4497-8D97-86880F558029}" type="slidenum">
              <a:rPr lang="ja-JP" altLang="en-US" smtClean="0">
                <a:solidFill>
                  <a:prstClr val="black"/>
                </a:solidFill>
              </a:rPr>
              <a:pPr/>
              <a:t>28</a:t>
            </a:fld>
            <a:endParaRPr lang="ja-JP" altLang="en-US">
              <a:solidFill>
                <a:prstClr val="black"/>
              </a:solidFill>
            </a:endParaRPr>
          </a:p>
        </p:txBody>
      </p:sp>
      <p:sp>
        <p:nvSpPr>
          <p:cNvPr id="8" name="テキスト ボックス 7"/>
          <p:cNvSpPr txBox="1"/>
          <p:nvPr/>
        </p:nvSpPr>
        <p:spPr>
          <a:xfrm>
            <a:off x="6804248" y="2931799"/>
            <a:ext cx="2073003" cy="923330"/>
          </a:xfrm>
          <a:prstGeom prst="rect">
            <a:avLst/>
          </a:prstGeom>
          <a:noFill/>
        </p:spPr>
        <p:txBody>
          <a:bodyPr wrap="none" rtlCol="0">
            <a:spAutoFit/>
          </a:bodyPr>
          <a:lstStyle/>
          <a:p>
            <a:r>
              <a:rPr kumimoji="1" lang="ja-JP" altLang="en-US" dirty="0" smtClean="0"/>
              <a:t>◎　優れている</a:t>
            </a:r>
            <a:endParaRPr lang="en-US" altLang="ja-JP" dirty="0" smtClean="0"/>
          </a:p>
          <a:p>
            <a:r>
              <a:rPr kumimoji="1" lang="ja-JP" altLang="en-US" dirty="0" smtClean="0"/>
              <a:t>△　優れていない</a:t>
            </a:r>
            <a:endParaRPr kumimoji="1" lang="en-US" altLang="ja-JP" dirty="0" smtClean="0"/>
          </a:p>
          <a:p>
            <a:r>
              <a:rPr lang="en-US" altLang="ja-JP" dirty="0" smtClean="0"/>
              <a:t>―</a:t>
            </a:r>
            <a:r>
              <a:rPr lang="ja-JP" altLang="en-US" dirty="0" smtClean="0"/>
              <a:t>　論文に記載なし</a:t>
            </a:r>
            <a:endParaRPr kumimoji="1" lang="ja-JP" altLang="en-US" dirty="0"/>
          </a:p>
        </p:txBody>
      </p:sp>
      <p:pic>
        <p:nvPicPr>
          <p:cNvPr id="9" name="図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552" y="3217540"/>
            <a:ext cx="2011487" cy="2134203"/>
          </a:xfrm>
          <a:prstGeom prst="rect">
            <a:avLst/>
          </a:prstGeom>
        </p:spPr>
      </p:pic>
      <p:sp>
        <p:nvSpPr>
          <p:cNvPr id="10" name="円形吹き出し 9"/>
          <p:cNvSpPr/>
          <p:nvPr/>
        </p:nvSpPr>
        <p:spPr>
          <a:xfrm>
            <a:off x="2987824" y="2931799"/>
            <a:ext cx="3600400" cy="1584176"/>
          </a:xfrm>
          <a:prstGeom prst="wedgeEllipseCallout">
            <a:avLst>
              <a:gd name="adj1" fmla="val -53663"/>
              <a:gd name="adj2" fmla="val 39975"/>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ja-JP" altLang="en-US" dirty="0" smtClean="0"/>
              <a:t>屋外と交通にも</a:t>
            </a:r>
            <a:endParaRPr lang="en-US" altLang="ja-JP" dirty="0" smtClean="0"/>
          </a:p>
          <a:p>
            <a:pPr algn="ctr"/>
            <a:r>
              <a:rPr kumimoji="1" lang="ja-JP" altLang="en-US" dirty="0" smtClean="0"/>
              <a:t>問題点が</a:t>
            </a:r>
            <a:endParaRPr kumimoji="1" lang="ja-JP" altLang="en-US" dirty="0"/>
          </a:p>
        </p:txBody>
      </p:sp>
      <p:sp>
        <p:nvSpPr>
          <p:cNvPr id="3" name="テキスト ボックス 2"/>
          <p:cNvSpPr txBox="1"/>
          <p:nvPr/>
        </p:nvSpPr>
        <p:spPr>
          <a:xfrm>
            <a:off x="4765310" y="5296960"/>
            <a:ext cx="3433953" cy="276999"/>
          </a:xfrm>
          <a:prstGeom prst="rect">
            <a:avLst/>
          </a:prstGeom>
          <a:noFill/>
        </p:spPr>
        <p:txBody>
          <a:bodyPr wrap="none" rtlCol="0">
            <a:spAutoFit/>
          </a:bodyPr>
          <a:lstStyle/>
          <a:p>
            <a:r>
              <a:rPr kumimoji="1" lang="ja-JP" altLang="en-US" sz="1200" dirty="0" smtClean="0"/>
              <a:t>塚本輝雄</a:t>
            </a:r>
            <a:r>
              <a:rPr lang="ja-JP" altLang="en-US" sz="1200" dirty="0" smtClean="0"/>
              <a:t>（２０００）　</a:t>
            </a:r>
            <a:r>
              <a:rPr lang="en-US" altLang="ja-JP" sz="1200" dirty="0" smtClean="0"/>
              <a:t>『</a:t>
            </a:r>
            <a:r>
              <a:rPr lang="ja-JP" altLang="en-US" sz="1200" dirty="0" smtClean="0"/>
              <a:t>広告がわかる辞典</a:t>
            </a:r>
            <a:r>
              <a:rPr lang="en-US" altLang="ja-JP" sz="1200" dirty="0" smtClean="0"/>
              <a:t>』p125,126</a:t>
            </a:r>
          </a:p>
        </p:txBody>
      </p:sp>
    </p:spTree>
    <p:extLst>
      <p:ext uri="{BB962C8B-B14F-4D97-AF65-F5344CB8AC3E}">
        <p14:creationId xmlns:p14="http://schemas.microsoft.com/office/powerpoint/2010/main" val="48129844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dirty="0" smtClean="0"/>
              <a:t>仮説導出</a:t>
            </a:r>
            <a:endParaRPr kumimoji="1" lang="ja-JP" altLang="en-US" dirty="0"/>
          </a:p>
        </p:txBody>
      </p:sp>
      <p:sp>
        <p:nvSpPr>
          <p:cNvPr id="3" name="コンテンツ プレースホルダー 2"/>
          <p:cNvSpPr>
            <a:spLocks noGrp="1"/>
          </p:cNvSpPr>
          <p:nvPr>
            <p:ph idx="1"/>
          </p:nvPr>
        </p:nvSpPr>
        <p:spPr>
          <a:xfrm>
            <a:off x="467544" y="1237321"/>
            <a:ext cx="8229600" cy="3771636"/>
          </a:xfrm>
          <a:solidFill>
            <a:schemeClr val="bg1"/>
          </a:solidFill>
        </p:spPr>
        <p:txBody>
          <a:bodyPr>
            <a:normAutofit/>
          </a:bodyPr>
          <a:lstStyle/>
          <a:p>
            <a:pPr marL="0" lvl="0" indent="0" algn="ctr">
              <a:buNone/>
            </a:pPr>
            <a:r>
              <a:rPr lang="ja-JP" altLang="en-US" sz="2800" dirty="0">
                <a:solidFill>
                  <a:prstClr val="black"/>
                </a:solidFill>
              </a:rPr>
              <a:t>私</a:t>
            </a:r>
            <a:r>
              <a:rPr lang="ja-JP" altLang="en-US" sz="2800" dirty="0" smtClean="0">
                <a:solidFill>
                  <a:prstClr val="black"/>
                </a:solidFill>
              </a:rPr>
              <a:t>たちの</a:t>
            </a:r>
            <a:r>
              <a:rPr lang="ja-JP" altLang="en-US" sz="2800" dirty="0">
                <a:solidFill>
                  <a:prstClr val="black"/>
                </a:solidFill>
              </a:rPr>
              <a:t>暮</a:t>
            </a:r>
            <a:r>
              <a:rPr lang="ja-JP" altLang="en-US" sz="2800" dirty="0" smtClean="0">
                <a:solidFill>
                  <a:prstClr val="black"/>
                </a:solidFill>
              </a:rPr>
              <a:t>らしには広告</a:t>
            </a:r>
            <a:r>
              <a:rPr lang="ja-JP" altLang="en-US" sz="2800" dirty="0">
                <a:solidFill>
                  <a:prstClr val="black"/>
                </a:solidFill>
              </a:rPr>
              <a:t>が溢れて</a:t>
            </a:r>
            <a:r>
              <a:rPr lang="ja-JP" altLang="en-US" sz="2800" dirty="0" smtClean="0">
                <a:solidFill>
                  <a:prstClr val="black"/>
                </a:solidFill>
              </a:rPr>
              <a:t>いる</a:t>
            </a:r>
            <a:endParaRPr lang="en-US" altLang="ja-JP" sz="2800" dirty="0">
              <a:solidFill>
                <a:prstClr val="black"/>
              </a:solidFill>
            </a:endParaRPr>
          </a:p>
          <a:p>
            <a:pPr marL="0" lvl="0" indent="0" algn="ctr">
              <a:buNone/>
            </a:pPr>
            <a:r>
              <a:rPr kumimoji="1" lang="ja-JP" altLang="en-US" sz="2800" dirty="0" smtClean="0">
                <a:solidFill>
                  <a:prstClr val="black"/>
                </a:solidFill>
              </a:rPr>
              <a:t>現代</a:t>
            </a:r>
            <a:r>
              <a:rPr lang="ja-JP" altLang="en-US" sz="2800" dirty="0" smtClean="0"/>
              <a:t>は広告が</a:t>
            </a:r>
            <a:r>
              <a:rPr kumimoji="1" lang="ja-JP" altLang="en-US" sz="2800" dirty="0" smtClean="0"/>
              <a:t>消費者に届きにくくなった</a:t>
            </a:r>
            <a:endParaRPr kumimoji="1" lang="ja-JP" altLang="en-US" sz="2800" dirty="0"/>
          </a:p>
        </p:txBody>
      </p:sp>
      <p:sp>
        <p:nvSpPr>
          <p:cNvPr id="4" name="日付プレースホルダー 3"/>
          <p:cNvSpPr>
            <a:spLocks noGrp="1"/>
          </p:cNvSpPr>
          <p:nvPr>
            <p:ph type="dt" sz="half" idx="10"/>
          </p:nvPr>
        </p:nvSpPr>
        <p:spPr/>
        <p:txBody>
          <a:bodyPr/>
          <a:lstStyle/>
          <a:p>
            <a:fld id="{8F388AEA-85D5-48DC-BBA6-58C68B0DFB32}" type="datetime1">
              <a:rPr kumimoji="1" lang="ja-JP" altLang="en-US" smtClean="0"/>
              <a:t>2016/12/14</a:t>
            </a:fld>
            <a:endParaRPr kumimoji="1" lang="ja-JP" altLang="en-US"/>
          </a:p>
        </p:txBody>
      </p:sp>
      <p:sp>
        <p:nvSpPr>
          <p:cNvPr id="5" name="フッター プレースホルダー 4"/>
          <p:cNvSpPr>
            <a:spLocks noGrp="1"/>
          </p:cNvSpPr>
          <p:nvPr>
            <p:ph type="ftr" sz="quarter" idx="11"/>
          </p:nvPr>
        </p:nvSpPr>
        <p:spPr>
          <a:xfrm>
            <a:off x="3821279" y="5077747"/>
            <a:ext cx="4759442" cy="455083"/>
          </a:xfrm>
          <a:solidFill>
            <a:schemeClr val="bg1"/>
          </a:solidFill>
        </p:spPr>
        <p:txBody>
          <a:bodyPr/>
          <a:lstStyle/>
          <a:p>
            <a:r>
              <a:rPr lang="en-US" altLang="ja-JP" dirty="0"/>
              <a:t>Lance P. </a:t>
            </a:r>
            <a:r>
              <a:rPr lang="en-US" altLang="ja-JP" dirty="0" err="1"/>
              <a:t>Kaltenbaugh</a:t>
            </a:r>
            <a:r>
              <a:rPr lang="en-US" altLang="ja-JP" dirty="0"/>
              <a:t>, Janel C. </a:t>
            </a:r>
            <a:r>
              <a:rPr lang="en-US" altLang="ja-JP" dirty="0" err="1"/>
              <a:t>Molnar,Wesley</a:t>
            </a:r>
            <a:r>
              <a:rPr lang="en-US" altLang="ja-JP" dirty="0"/>
              <a:t> N. </a:t>
            </a:r>
            <a:r>
              <a:rPr lang="en-US" altLang="ja-JP" dirty="0" err="1"/>
              <a:t>Bonadio</a:t>
            </a:r>
            <a:r>
              <a:rPr lang="en-US" altLang="ja-JP" dirty="0"/>
              <a:t>, and Brittany </a:t>
            </a:r>
            <a:r>
              <a:rPr lang="en-US" altLang="ja-JP" dirty="0" err="1" smtClean="0"/>
              <a:t>L.Dorsey</a:t>
            </a:r>
            <a:endParaRPr lang="en-US" altLang="ja-JP" dirty="0" smtClean="0"/>
          </a:p>
          <a:p>
            <a:r>
              <a:rPr lang="ja-JP" altLang="en-US" dirty="0"/>
              <a:t>　“</a:t>
            </a:r>
            <a:r>
              <a:rPr lang="en-US" altLang="ja-JP" dirty="0"/>
              <a:t>A Study on Rest room Advertising and Its Effect on Awareness of Campus Recreation Programs". Recreational Sports Journal,3-9</a:t>
            </a:r>
          </a:p>
          <a:p>
            <a:endParaRPr kumimoji="1" lang="ja-JP" altLang="en-US" dirty="0"/>
          </a:p>
        </p:txBody>
      </p:sp>
      <p:sp>
        <p:nvSpPr>
          <p:cNvPr id="6" name="スライド番号プレースホルダー 5"/>
          <p:cNvSpPr>
            <a:spLocks noGrp="1"/>
          </p:cNvSpPr>
          <p:nvPr>
            <p:ph type="sldNum" sz="quarter" idx="12"/>
          </p:nvPr>
        </p:nvSpPr>
        <p:spPr/>
        <p:txBody>
          <a:bodyPr/>
          <a:lstStyle/>
          <a:p>
            <a:fld id="{53B2D2A1-8566-471A-9647-6EEC9C8DBB96}" type="slidenum">
              <a:rPr kumimoji="1" lang="ja-JP" altLang="en-US" smtClean="0"/>
              <a:t>29</a:t>
            </a:fld>
            <a:endParaRPr kumimoji="1" lang="ja-JP" altLang="en-US"/>
          </a:p>
        </p:txBody>
      </p:sp>
      <p:pic>
        <p:nvPicPr>
          <p:cNvPr id="9" name="図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3608" y="2353444"/>
            <a:ext cx="3223468" cy="2360073"/>
          </a:xfrm>
          <a:prstGeom prst="rect">
            <a:avLst/>
          </a:prstGeom>
        </p:spPr>
      </p:pic>
      <p:pic>
        <p:nvPicPr>
          <p:cNvPr id="10" name="図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85776" y="2353444"/>
            <a:ext cx="3355311" cy="2344293"/>
          </a:xfrm>
          <a:prstGeom prst="rect">
            <a:avLst/>
          </a:prstGeom>
        </p:spPr>
      </p:pic>
    </p:spTree>
    <p:extLst>
      <p:ext uri="{BB962C8B-B14F-4D97-AF65-F5344CB8AC3E}">
        <p14:creationId xmlns:p14="http://schemas.microsoft.com/office/powerpoint/2010/main" val="21575746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dirty="0" smtClean="0"/>
              <a:t>目次</a:t>
            </a:r>
            <a:endParaRPr kumimoji="1" lang="ja-JP" altLang="en-US" dirty="0"/>
          </a:p>
        </p:txBody>
      </p:sp>
      <p:sp>
        <p:nvSpPr>
          <p:cNvPr id="3" name="コンテンツ プレースホルダー 2"/>
          <p:cNvSpPr>
            <a:spLocks noGrp="1"/>
          </p:cNvSpPr>
          <p:nvPr>
            <p:ph idx="1"/>
          </p:nvPr>
        </p:nvSpPr>
        <p:spPr>
          <a:xfrm>
            <a:off x="800100" y="1417340"/>
            <a:ext cx="7543800" cy="3537755"/>
          </a:xfrm>
        </p:spPr>
        <p:txBody>
          <a:bodyPr>
            <a:normAutofit fontScale="92500" lnSpcReduction="20000"/>
          </a:bodyPr>
          <a:lstStyle/>
          <a:p>
            <a:pPr lvl="0"/>
            <a:r>
              <a:rPr lang="ja-JP" altLang="en-US" sz="2800" dirty="0"/>
              <a:t>はじめに</a:t>
            </a:r>
          </a:p>
          <a:p>
            <a:pPr lvl="0"/>
            <a:r>
              <a:rPr lang="ja-JP" altLang="en-US" sz="2800" dirty="0"/>
              <a:t>現状</a:t>
            </a:r>
            <a:r>
              <a:rPr lang="ja-JP" altLang="en-US" sz="2800" dirty="0" smtClean="0"/>
              <a:t>分析</a:t>
            </a:r>
            <a:endParaRPr lang="ja-JP" altLang="en-US" sz="2800" dirty="0"/>
          </a:p>
          <a:p>
            <a:pPr lvl="0"/>
            <a:r>
              <a:rPr lang="ja-JP" altLang="en-US" sz="2800" dirty="0"/>
              <a:t>問題</a:t>
            </a:r>
            <a:r>
              <a:rPr lang="ja-JP" altLang="en-US" sz="2800" dirty="0" smtClean="0"/>
              <a:t>意識</a:t>
            </a:r>
            <a:endParaRPr lang="en-US" altLang="ja-JP" sz="2800" dirty="0" smtClean="0"/>
          </a:p>
          <a:p>
            <a:pPr lvl="0"/>
            <a:r>
              <a:rPr lang="ja-JP" altLang="en-US" sz="2800" dirty="0" smtClean="0"/>
              <a:t>事前</a:t>
            </a:r>
            <a:r>
              <a:rPr lang="ja-JP" altLang="en-US" sz="2800" dirty="0"/>
              <a:t>調査</a:t>
            </a:r>
          </a:p>
          <a:p>
            <a:pPr lvl="0"/>
            <a:r>
              <a:rPr lang="ja-JP" altLang="en-US" sz="2800" dirty="0"/>
              <a:t>研究</a:t>
            </a:r>
            <a:r>
              <a:rPr lang="ja-JP" altLang="en-US" sz="2800" dirty="0" smtClean="0"/>
              <a:t>目的</a:t>
            </a:r>
            <a:endParaRPr lang="en-US" altLang="ja-JP" sz="2800" dirty="0"/>
          </a:p>
          <a:p>
            <a:pPr lvl="0"/>
            <a:r>
              <a:rPr lang="ja-JP" altLang="en-US" sz="2800" dirty="0"/>
              <a:t>効果測定の</a:t>
            </a:r>
            <a:r>
              <a:rPr lang="ja-JP" altLang="en-US" sz="2800" dirty="0" smtClean="0"/>
              <a:t>指標</a:t>
            </a:r>
            <a:endParaRPr lang="en-US" altLang="ja-JP" sz="2800" dirty="0" smtClean="0"/>
          </a:p>
          <a:p>
            <a:pPr lvl="0"/>
            <a:r>
              <a:rPr lang="ja-JP" altLang="en-US" sz="2800" dirty="0"/>
              <a:t>仮説</a:t>
            </a:r>
            <a:endParaRPr lang="en-US" altLang="ja-JP" sz="2800" dirty="0" smtClean="0"/>
          </a:p>
          <a:p>
            <a:pPr lvl="0"/>
            <a:r>
              <a:rPr lang="ja-JP" altLang="en-US" sz="2800" dirty="0" smtClean="0"/>
              <a:t>今後の課題</a:t>
            </a:r>
            <a:endParaRPr lang="en-US" altLang="ja-JP" sz="2800" dirty="0"/>
          </a:p>
          <a:p>
            <a:pPr lvl="0"/>
            <a:r>
              <a:rPr lang="ja-JP" altLang="en-US" sz="2800" dirty="0"/>
              <a:t>参考文献・参考</a:t>
            </a:r>
            <a:r>
              <a:rPr lang="en-US" altLang="ja-JP" sz="2800" dirty="0"/>
              <a:t>URL</a:t>
            </a:r>
            <a:endParaRPr lang="ja-JP" altLang="en-US" sz="2800" dirty="0"/>
          </a:p>
          <a:p>
            <a:pPr lvl="0"/>
            <a:endParaRPr lang="ja-JP" altLang="en-US" dirty="0">
              <a:solidFill>
                <a:prstClr val="black"/>
              </a:solidFill>
            </a:endParaRPr>
          </a:p>
          <a:p>
            <a:endParaRPr kumimoji="1" lang="ja-JP" altLang="en-US" dirty="0"/>
          </a:p>
        </p:txBody>
      </p:sp>
      <p:sp>
        <p:nvSpPr>
          <p:cNvPr id="8" name="日付プレースホルダー 7"/>
          <p:cNvSpPr>
            <a:spLocks noGrp="1"/>
          </p:cNvSpPr>
          <p:nvPr>
            <p:ph type="dt" sz="half" idx="10"/>
          </p:nvPr>
        </p:nvSpPr>
        <p:spPr/>
        <p:txBody>
          <a:bodyPr/>
          <a:lstStyle/>
          <a:p>
            <a:fld id="{43AC21B7-BF86-4FA8-8BF6-802B29D8B961}" type="datetime1">
              <a:rPr lang="ja-JP" altLang="en-US" smtClean="0">
                <a:solidFill>
                  <a:prstClr val="black"/>
                </a:solidFill>
              </a:rPr>
              <a:t>2016/12/14</a:t>
            </a:fld>
            <a:endParaRPr lang="ja-JP" altLang="en-US">
              <a:solidFill>
                <a:prstClr val="black"/>
              </a:solidFill>
            </a:endParaRPr>
          </a:p>
        </p:txBody>
      </p:sp>
      <p:sp>
        <p:nvSpPr>
          <p:cNvPr id="7" name="スライド番号プレースホルダー 6"/>
          <p:cNvSpPr>
            <a:spLocks noGrp="1"/>
          </p:cNvSpPr>
          <p:nvPr>
            <p:ph type="sldNum" sz="quarter" idx="12"/>
          </p:nvPr>
        </p:nvSpPr>
        <p:spPr/>
        <p:txBody>
          <a:bodyPr/>
          <a:lstStyle/>
          <a:p>
            <a:fld id="{90B25B1D-70A2-4497-8D97-86880F558029}" type="slidenum">
              <a:rPr lang="ja-JP" altLang="en-US" smtClean="0">
                <a:solidFill>
                  <a:prstClr val="black"/>
                </a:solidFill>
              </a:rPr>
              <a:pPr/>
              <a:t>3</a:t>
            </a:fld>
            <a:endParaRPr lang="ja-JP" altLang="en-US">
              <a:solidFill>
                <a:prstClr val="black"/>
              </a:solidFill>
            </a:endParaRPr>
          </a:p>
        </p:txBody>
      </p:sp>
    </p:spTree>
    <p:extLst>
      <p:ext uri="{BB962C8B-B14F-4D97-AF65-F5344CB8AC3E}">
        <p14:creationId xmlns:p14="http://schemas.microsoft.com/office/powerpoint/2010/main" val="141629651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dirty="0" smtClean="0"/>
              <a:t>仮説導出</a:t>
            </a:r>
            <a:endParaRPr kumimoji="1" lang="ja-JP" altLang="en-US" dirty="0"/>
          </a:p>
        </p:txBody>
      </p:sp>
      <p:sp>
        <p:nvSpPr>
          <p:cNvPr id="3" name="コンテンツ プレースホルダー 2"/>
          <p:cNvSpPr>
            <a:spLocks noGrp="1"/>
          </p:cNvSpPr>
          <p:nvPr>
            <p:ph idx="1"/>
          </p:nvPr>
        </p:nvSpPr>
        <p:spPr>
          <a:xfrm>
            <a:off x="628650" y="1237321"/>
            <a:ext cx="7886700" cy="3910150"/>
          </a:xfrm>
          <a:solidFill>
            <a:schemeClr val="bg1"/>
          </a:solidFill>
        </p:spPr>
        <p:txBody>
          <a:bodyPr/>
          <a:lstStyle/>
          <a:p>
            <a:pPr marL="0" indent="0" algn="ctr">
              <a:buNone/>
            </a:pPr>
            <a:r>
              <a:rPr lang="ja-JP" altLang="en-US" sz="2400" b="1" dirty="0" smtClean="0"/>
              <a:t>人には一定の瞬間の中で処理できる情報量があるが</a:t>
            </a:r>
            <a:endParaRPr lang="en-US" altLang="ja-JP" sz="2400" b="1" dirty="0" smtClean="0"/>
          </a:p>
          <a:p>
            <a:pPr marL="0" indent="0" algn="ctr">
              <a:buNone/>
            </a:pPr>
            <a:r>
              <a:rPr lang="ja-JP" altLang="en-US" sz="2400" b="1" dirty="0" smtClean="0"/>
              <a:t>現代は処理</a:t>
            </a:r>
            <a:r>
              <a:rPr lang="ja-JP" altLang="en-US" sz="2400" b="1" dirty="0"/>
              <a:t>できる情報量を超えている！</a:t>
            </a:r>
          </a:p>
          <a:p>
            <a:endParaRPr kumimoji="1" lang="ja-JP" altLang="en-US" dirty="0"/>
          </a:p>
        </p:txBody>
      </p:sp>
      <p:sp>
        <p:nvSpPr>
          <p:cNvPr id="4" name="日付プレースホルダー 3"/>
          <p:cNvSpPr>
            <a:spLocks noGrp="1"/>
          </p:cNvSpPr>
          <p:nvPr>
            <p:ph type="dt" sz="half" idx="10"/>
          </p:nvPr>
        </p:nvSpPr>
        <p:spPr/>
        <p:txBody>
          <a:bodyPr/>
          <a:lstStyle/>
          <a:p>
            <a:fld id="{8F388AEA-85D5-48DC-BBA6-58C68B0DFB32}" type="datetime1">
              <a:rPr kumimoji="1" lang="ja-JP" altLang="en-US" smtClean="0"/>
              <a:t>2016/12/14</a:t>
            </a:fld>
            <a:endParaRPr kumimoji="1" lang="ja-JP" altLang="en-US"/>
          </a:p>
        </p:txBody>
      </p:sp>
      <p:sp>
        <p:nvSpPr>
          <p:cNvPr id="5" name="フッター プレースホルダー 4"/>
          <p:cNvSpPr>
            <a:spLocks noGrp="1"/>
          </p:cNvSpPr>
          <p:nvPr>
            <p:ph type="ftr" sz="quarter" idx="11"/>
          </p:nvPr>
        </p:nvSpPr>
        <p:spPr>
          <a:xfrm>
            <a:off x="5364088" y="5077747"/>
            <a:ext cx="2895600" cy="387408"/>
          </a:xfrm>
          <a:solidFill>
            <a:schemeClr val="bg1"/>
          </a:solidFill>
        </p:spPr>
        <p:txBody>
          <a:bodyPr/>
          <a:lstStyle/>
          <a:p>
            <a:pPr algn="r"/>
            <a:r>
              <a:rPr lang="ja-JP" altLang="en-US" dirty="0"/>
              <a:t>小川純生</a:t>
            </a:r>
            <a:r>
              <a:rPr lang="en-US" altLang="ja-JP" dirty="0"/>
              <a:t>(2013)『</a:t>
            </a:r>
            <a:r>
              <a:rPr lang="ja-JP" altLang="en-US" dirty="0"/>
              <a:t>遊び概念と消費行動</a:t>
            </a:r>
            <a:r>
              <a:rPr lang="en-US" altLang="ja-JP" dirty="0"/>
              <a:t>』</a:t>
            </a:r>
            <a:r>
              <a:rPr lang="ja-JP" altLang="en-US" dirty="0"/>
              <a:t>　</a:t>
            </a:r>
          </a:p>
          <a:p>
            <a:pPr algn="r"/>
            <a:r>
              <a:rPr lang="ja-JP" altLang="en-US" dirty="0"/>
              <a:t>株式会社同友会</a:t>
            </a:r>
            <a:r>
              <a:rPr lang="en-US" altLang="ja-JP" dirty="0"/>
              <a:t>p244</a:t>
            </a:r>
          </a:p>
          <a:p>
            <a:endParaRPr kumimoji="1" lang="ja-JP" altLang="en-US" dirty="0"/>
          </a:p>
        </p:txBody>
      </p:sp>
      <p:sp>
        <p:nvSpPr>
          <p:cNvPr id="6" name="スライド番号プレースホルダー 5"/>
          <p:cNvSpPr>
            <a:spLocks noGrp="1"/>
          </p:cNvSpPr>
          <p:nvPr>
            <p:ph type="sldNum" sz="quarter" idx="12"/>
          </p:nvPr>
        </p:nvSpPr>
        <p:spPr/>
        <p:txBody>
          <a:bodyPr/>
          <a:lstStyle/>
          <a:p>
            <a:fld id="{53B2D2A1-8566-471A-9647-6EEC9C8DBB96}" type="slidenum">
              <a:rPr kumimoji="1" lang="ja-JP" altLang="en-US" smtClean="0"/>
              <a:t>30</a:t>
            </a:fld>
            <a:endParaRPr kumimoji="1" lang="ja-JP" altLang="en-US"/>
          </a:p>
        </p:txBody>
      </p:sp>
      <p:pic>
        <p:nvPicPr>
          <p:cNvPr id="7" name="図 6"/>
          <p:cNvPicPr>
            <a:picLocks noChangeAspect="1"/>
          </p:cNvPicPr>
          <p:nvPr/>
        </p:nvPicPr>
        <p:blipFill>
          <a:blip r:embed="rId2"/>
          <a:stretch>
            <a:fillRect/>
          </a:stretch>
        </p:blipFill>
        <p:spPr>
          <a:xfrm>
            <a:off x="628652" y="2552459"/>
            <a:ext cx="7992549" cy="2352244"/>
          </a:xfrm>
          <a:prstGeom prst="rect">
            <a:avLst/>
          </a:prstGeom>
        </p:spPr>
      </p:pic>
      <p:sp>
        <p:nvSpPr>
          <p:cNvPr id="8" name="テキスト ボックス 7"/>
          <p:cNvSpPr txBox="1"/>
          <p:nvPr/>
        </p:nvSpPr>
        <p:spPr>
          <a:xfrm>
            <a:off x="755576" y="2017408"/>
            <a:ext cx="3692978" cy="646331"/>
          </a:xfrm>
          <a:prstGeom prst="rect">
            <a:avLst/>
          </a:prstGeom>
          <a:noFill/>
        </p:spPr>
        <p:txBody>
          <a:bodyPr wrap="square" rtlCol="0">
            <a:spAutoFit/>
          </a:bodyPr>
          <a:lstStyle/>
          <a:p>
            <a:r>
              <a:rPr kumimoji="1" lang="ja-JP" altLang="en-US" b="1" dirty="0" smtClean="0">
                <a:solidFill>
                  <a:srgbClr val="FF0000"/>
                </a:solidFill>
                <a:latin typeface="+mn-ea"/>
              </a:rPr>
              <a:t>以前</a:t>
            </a:r>
            <a:r>
              <a:rPr kumimoji="1" lang="ja-JP" altLang="en-US" dirty="0" smtClean="0">
                <a:latin typeface="+mn-ea"/>
              </a:rPr>
              <a:t>：処理能力と情報量のバランスが取れていた</a:t>
            </a:r>
            <a:endParaRPr kumimoji="1" lang="ja-JP" altLang="en-US" dirty="0">
              <a:latin typeface="+mn-ea"/>
            </a:endParaRPr>
          </a:p>
        </p:txBody>
      </p:sp>
      <p:sp>
        <p:nvSpPr>
          <p:cNvPr id="9" name="テキスト ボックス 8"/>
          <p:cNvSpPr txBox="1"/>
          <p:nvPr/>
        </p:nvSpPr>
        <p:spPr>
          <a:xfrm>
            <a:off x="5159829" y="2036104"/>
            <a:ext cx="3984172" cy="646331"/>
          </a:xfrm>
          <a:prstGeom prst="rect">
            <a:avLst/>
          </a:prstGeom>
          <a:noFill/>
        </p:spPr>
        <p:txBody>
          <a:bodyPr wrap="square" rtlCol="0">
            <a:spAutoFit/>
          </a:bodyPr>
          <a:lstStyle/>
          <a:p>
            <a:r>
              <a:rPr kumimoji="1" lang="ja-JP" altLang="en-US" b="1" dirty="0" smtClean="0">
                <a:solidFill>
                  <a:srgbClr val="FF0000"/>
                </a:solidFill>
                <a:latin typeface="+mn-ea"/>
              </a:rPr>
              <a:t>現在</a:t>
            </a:r>
            <a:r>
              <a:rPr kumimoji="1" lang="ja-JP" altLang="en-US" dirty="0" smtClean="0">
                <a:latin typeface="+mn-ea"/>
              </a:rPr>
              <a:t>：処理能力と情報量の</a:t>
            </a:r>
            <a:r>
              <a:rPr lang="ja-JP" altLang="en-US" dirty="0" smtClean="0">
                <a:latin typeface="+mn-ea"/>
              </a:rPr>
              <a:t>バランスが取れていない</a:t>
            </a:r>
            <a:endParaRPr kumimoji="1" lang="ja-JP" altLang="en-US" dirty="0">
              <a:latin typeface="+mn-ea"/>
            </a:endParaRPr>
          </a:p>
        </p:txBody>
      </p:sp>
    </p:spTree>
    <p:extLst>
      <p:ext uri="{BB962C8B-B14F-4D97-AF65-F5344CB8AC3E}">
        <p14:creationId xmlns:p14="http://schemas.microsoft.com/office/powerpoint/2010/main" val="12966484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dirty="0" smtClean="0"/>
              <a:t>仮説導出</a:t>
            </a:r>
            <a:endParaRPr kumimoji="1" lang="ja-JP" altLang="en-US" dirty="0"/>
          </a:p>
        </p:txBody>
      </p:sp>
      <p:sp>
        <p:nvSpPr>
          <p:cNvPr id="3" name="コンテンツ プレースホルダー 2"/>
          <p:cNvSpPr>
            <a:spLocks noGrp="1"/>
          </p:cNvSpPr>
          <p:nvPr>
            <p:ph idx="1"/>
          </p:nvPr>
        </p:nvSpPr>
        <p:spPr/>
        <p:txBody>
          <a:bodyPr/>
          <a:lstStyle/>
          <a:p>
            <a:pPr marL="0" indent="0">
              <a:buNone/>
            </a:pPr>
            <a:endParaRPr lang="en-US" altLang="ja-JP" sz="2400" b="1" dirty="0" smtClean="0"/>
          </a:p>
          <a:p>
            <a:pPr marL="0" indent="0">
              <a:buNone/>
            </a:pPr>
            <a:endParaRPr lang="en-US" altLang="ja-JP" sz="2400" b="1" dirty="0"/>
          </a:p>
          <a:p>
            <a:pPr marL="0" indent="0">
              <a:buNone/>
            </a:pPr>
            <a:endParaRPr lang="en-US" altLang="ja-JP" sz="2400" b="1" dirty="0" smtClean="0"/>
          </a:p>
          <a:p>
            <a:pPr marL="0" indent="0">
              <a:buNone/>
            </a:pPr>
            <a:endParaRPr lang="en-US" altLang="ja-JP" sz="2400" b="1" dirty="0"/>
          </a:p>
        </p:txBody>
      </p:sp>
      <p:sp>
        <p:nvSpPr>
          <p:cNvPr id="9" name="日付プレースホルダー 8"/>
          <p:cNvSpPr>
            <a:spLocks noGrp="1"/>
          </p:cNvSpPr>
          <p:nvPr>
            <p:ph type="dt" sz="half" idx="10"/>
          </p:nvPr>
        </p:nvSpPr>
        <p:spPr/>
        <p:txBody>
          <a:bodyPr/>
          <a:lstStyle/>
          <a:p>
            <a:fld id="{A2A32944-2466-4D93-AD7A-F17EBFFD8A8B}" type="datetime1">
              <a:rPr kumimoji="1" lang="ja-JP" altLang="en-US" smtClean="0"/>
              <a:t>2016/12/14</a:t>
            </a:fld>
            <a:endParaRPr kumimoji="1" lang="ja-JP" altLang="en-US"/>
          </a:p>
        </p:txBody>
      </p:sp>
      <p:sp>
        <p:nvSpPr>
          <p:cNvPr id="5" name="フッター プレースホルダー 4"/>
          <p:cNvSpPr>
            <a:spLocks noGrp="1"/>
          </p:cNvSpPr>
          <p:nvPr>
            <p:ph type="ftr" sz="quarter" idx="11"/>
          </p:nvPr>
        </p:nvSpPr>
        <p:spPr>
          <a:xfrm>
            <a:off x="4537163" y="5257768"/>
            <a:ext cx="4222736" cy="341312"/>
          </a:xfrm>
        </p:spPr>
        <p:txBody>
          <a:bodyPr/>
          <a:lstStyle/>
          <a:p>
            <a:r>
              <a:rPr lang="ja-JP" altLang="en-US" smtClean="0"/>
              <a:t>仁科貞文・田中洋・丸岡吉人</a:t>
            </a:r>
            <a:r>
              <a:rPr lang="en-US" altLang="ja-JP" smtClean="0"/>
              <a:t>(2007)『</a:t>
            </a:r>
            <a:r>
              <a:rPr lang="ja-JP" altLang="en-US" smtClean="0"/>
              <a:t>広告心理</a:t>
            </a:r>
            <a:r>
              <a:rPr lang="en-US" altLang="ja-JP" smtClean="0"/>
              <a:t>』p62</a:t>
            </a:r>
            <a:endParaRPr lang="en-US" altLang="ja-JP" dirty="0"/>
          </a:p>
        </p:txBody>
      </p:sp>
      <p:sp>
        <p:nvSpPr>
          <p:cNvPr id="10" name="スライド番号プレースホルダー 9"/>
          <p:cNvSpPr>
            <a:spLocks noGrp="1"/>
          </p:cNvSpPr>
          <p:nvPr>
            <p:ph type="sldNum" sz="quarter" idx="12"/>
          </p:nvPr>
        </p:nvSpPr>
        <p:spPr/>
        <p:txBody>
          <a:bodyPr/>
          <a:lstStyle/>
          <a:p>
            <a:fld id="{90B25B1D-70A2-4497-8D97-86880F558029}" type="slidenum">
              <a:rPr kumimoji="1" lang="ja-JP" altLang="en-US" smtClean="0"/>
              <a:t>31</a:t>
            </a:fld>
            <a:endParaRPr kumimoji="1" lang="ja-JP" altLang="en-US"/>
          </a:p>
        </p:txBody>
      </p:sp>
      <p:pic>
        <p:nvPicPr>
          <p:cNvPr id="11" name="コンテンツ プレースホルダー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568" y="1273324"/>
            <a:ext cx="1495071" cy="1330134"/>
          </a:xfrm>
          <a:prstGeom prst="rect">
            <a:avLst/>
          </a:prstGeom>
        </p:spPr>
      </p:pic>
      <p:sp>
        <p:nvSpPr>
          <p:cNvPr id="12" name="雲形吹き出し 11"/>
          <p:cNvSpPr/>
          <p:nvPr/>
        </p:nvSpPr>
        <p:spPr>
          <a:xfrm>
            <a:off x="2483768" y="1201316"/>
            <a:ext cx="6480720" cy="1152128"/>
          </a:xfrm>
          <a:prstGeom prst="cloudCallout">
            <a:avLst>
              <a:gd name="adj1" fmla="val -46287"/>
              <a:gd name="adj2" fmla="val 63259"/>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kumimoji="1" lang="ja-JP" altLang="en-US" sz="2000" dirty="0" smtClean="0"/>
              <a:t>私たちはどのようにして広告の情報を</a:t>
            </a:r>
            <a:endParaRPr kumimoji="1" lang="en-US" altLang="ja-JP" sz="2000" dirty="0" smtClean="0"/>
          </a:p>
          <a:p>
            <a:pPr algn="ctr"/>
            <a:r>
              <a:rPr kumimoji="1" lang="ja-JP" altLang="en-US" sz="2000" dirty="0" smtClean="0"/>
              <a:t>処理しているのだろうか。</a:t>
            </a:r>
            <a:endParaRPr kumimoji="1" lang="ja-JP" altLang="en-US" sz="2000" dirty="0"/>
          </a:p>
        </p:txBody>
      </p:sp>
      <p:sp>
        <p:nvSpPr>
          <p:cNvPr id="13" name="正方形/長方形 12"/>
          <p:cNvSpPr/>
          <p:nvPr/>
        </p:nvSpPr>
        <p:spPr>
          <a:xfrm>
            <a:off x="539552" y="3377746"/>
            <a:ext cx="8302699" cy="1348392"/>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lvl="0">
              <a:spcBef>
                <a:spcPct val="20000"/>
              </a:spcBef>
            </a:pPr>
            <a:r>
              <a:rPr lang="ja-JP" altLang="en-US" sz="2000" dirty="0">
                <a:solidFill>
                  <a:prstClr val="black"/>
                </a:solidFill>
              </a:rPr>
              <a:t>「環境の中の多数の情報の中で、</a:t>
            </a:r>
            <a:endParaRPr lang="en-US" altLang="ja-JP" sz="2000" dirty="0">
              <a:solidFill>
                <a:prstClr val="black"/>
              </a:solidFill>
            </a:endParaRPr>
          </a:p>
          <a:p>
            <a:pPr lvl="0">
              <a:spcBef>
                <a:spcPct val="20000"/>
              </a:spcBef>
            </a:pPr>
            <a:r>
              <a:rPr lang="ja-JP" altLang="en-US" sz="2000" dirty="0">
                <a:solidFill>
                  <a:prstClr val="black"/>
                </a:solidFill>
              </a:rPr>
              <a:t>　　　広告情報に対してどの程度情報処理能力を配分するのか」</a:t>
            </a:r>
            <a:endParaRPr lang="en-US" altLang="ja-JP" sz="2000" dirty="0">
              <a:solidFill>
                <a:prstClr val="black"/>
              </a:solidFill>
            </a:endParaRPr>
          </a:p>
          <a:p>
            <a:pPr lvl="0">
              <a:spcBef>
                <a:spcPct val="20000"/>
              </a:spcBef>
            </a:pPr>
            <a:r>
              <a:rPr lang="ja-JP" altLang="en-US" dirty="0">
                <a:solidFill>
                  <a:prstClr val="black"/>
                </a:solidFill>
              </a:rPr>
              <a:t>　　　　　＊広告情報：</a:t>
            </a:r>
            <a:r>
              <a:rPr lang="en-US" altLang="ja-JP" dirty="0">
                <a:solidFill>
                  <a:prstClr val="black"/>
                </a:solidFill>
              </a:rPr>
              <a:t>(</a:t>
            </a:r>
            <a:r>
              <a:rPr lang="ja-JP" altLang="en-US" dirty="0">
                <a:solidFill>
                  <a:prstClr val="black"/>
                </a:solidFill>
              </a:rPr>
              <a:t>広告に含まれている情報、あるいはそこから連想される情報</a:t>
            </a:r>
            <a:r>
              <a:rPr lang="en-US" altLang="ja-JP" dirty="0">
                <a:solidFill>
                  <a:prstClr val="black"/>
                </a:solidFill>
              </a:rPr>
              <a:t>)</a:t>
            </a:r>
          </a:p>
        </p:txBody>
      </p:sp>
      <p:sp>
        <p:nvSpPr>
          <p:cNvPr id="6" name="テキスト ボックス 5"/>
          <p:cNvSpPr txBox="1"/>
          <p:nvPr/>
        </p:nvSpPr>
        <p:spPr>
          <a:xfrm>
            <a:off x="503899" y="2916081"/>
            <a:ext cx="3959738" cy="461665"/>
          </a:xfrm>
          <a:prstGeom prst="rect">
            <a:avLst/>
          </a:prstGeom>
          <a:noFill/>
        </p:spPr>
        <p:txBody>
          <a:bodyPr wrap="none" rtlCol="0">
            <a:spAutoFit/>
          </a:bodyPr>
          <a:lstStyle/>
          <a:p>
            <a:r>
              <a:rPr lang="ja-JP" altLang="en-US" sz="2400" dirty="0"/>
              <a:t>広告情報への注意・注目とは</a:t>
            </a:r>
          </a:p>
        </p:txBody>
      </p:sp>
    </p:spTree>
    <p:extLst>
      <p:ext uri="{BB962C8B-B14F-4D97-AF65-F5344CB8AC3E}">
        <p14:creationId xmlns:p14="http://schemas.microsoft.com/office/powerpoint/2010/main" val="266880219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dirty="0"/>
              <a:t>仮説導出</a:t>
            </a:r>
            <a:endParaRPr kumimoji="1" lang="ja-JP" altLang="en-US" dirty="0"/>
          </a:p>
        </p:txBody>
      </p:sp>
      <p:sp>
        <p:nvSpPr>
          <p:cNvPr id="3" name="コンテンツ プレースホルダー 2"/>
          <p:cNvSpPr>
            <a:spLocks noGrp="1"/>
          </p:cNvSpPr>
          <p:nvPr>
            <p:ph idx="1"/>
          </p:nvPr>
        </p:nvSpPr>
        <p:spPr>
          <a:xfrm>
            <a:off x="457200" y="950435"/>
            <a:ext cx="8229600" cy="4154702"/>
          </a:xfrm>
        </p:spPr>
        <p:txBody>
          <a:bodyPr/>
          <a:lstStyle/>
          <a:p>
            <a:pPr marL="0" lvl="0" indent="0">
              <a:buNone/>
            </a:pPr>
            <a:r>
              <a:rPr lang="ja-JP" altLang="en-US" sz="2400" b="1" dirty="0">
                <a:solidFill>
                  <a:prstClr val="black"/>
                </a:solidFill>
              </a:rPr>
              <a:t>広告情報への注意・</a:t>
            </a:r>
            <a:r>
              <a:rPr lang="ja-JP" altLang="en-US" sz="2400" b="1" dirty="0" smtClean="0">
                <a:solidFill>
                  <a:prstClr val="black"/>
                </a:solidFill>
              </a:rPr>
              <a:t>注目の段階</a:t>
            </a:r>
            <a:endParaRPr lang="en-US" altLang="ja-JP" sz="2400" b="1" dirty="0">
              <a:solidFill>
                <a:prstClr val="black"/>
              </a:solidFill>
            </a:endParaRPr>
          </a:p>
          <a:p>
            <a:pPr marL="0" indent="0">
              <a:buNone/>
            </a:pPr>
            <a:endParaRPr kumimoji="1" lang="ja-JP" altLang="en-US" dirty="0"/>
          </a:p>
        </p:txBody>
      </p:sp>
      <p:sp>
        <p:nvSpPr>
          <p:cNvPr id="5" name="日付プレースホルダー 4"/>
          <p:cNvSpPr>
            <a:spLocks noGrp="1"/>
          </p:cNvSpPr>
          <p:nvPr>
            <p:ph type="dt" sz="half" idx="10"/>
          </p:nvPr>
        </p:nvSpPr>
        <p:spPr/>
        <p:txBody>
          <a:bodyPr/>
          <a:lstStyle/>
          <a:p>
            <a:fld id="{A8DAA3AF-938D-49EA-B2D8-53A1DF34E7AB}" type="datetime1">
              <a:rPr kumimoji="1" lang="ja-JP" altLang="en-US" smtClean="0"/>
              <a:t>2016/12/14</a:t>
            </a:fld>
            <a:endParaRPr kumimoji="1" lang="ja-JP" altLang="en-US"/>
          </a:p>
        </p:txBody>
      </p:sp>
      <p:sp>
        <p:nvSpPr>
          <p:cNvPr id="13" name="フッター プレースホルダー 4"/>
          <p:cNvSpPr>
            <a:spLocks noGrp="1"/>
          </p:cNvSpPr>
          <p:nvPr>
            <p:ph type="ftr" sz="quarter" idx="11"/>
          </p:nvPr>
        </p:nvSpPr>
        <p:spPr>
          <a:xfrm>
            <a:off x="4080671" y="5317775"/>
            <a:ext cx="4222736" cy="341312"/>
          </a:xfrm>
        </p:spPr>
        <p:txBody>
          <a:bodyPr/>
          <a:lstStyle/>
          <a:p>
            <a:pPr lvl="0"/>
            <a:r>
              <a:rPr lang="ja-JP" altLang="en-US" dirty="0">
                <a:solidFill>
                  <a:prstClr val="black"/>
                </a:solidFill>
              </a:rPr>
              <a:t>仁科貞文・田中洋・丸岡吉人</a:t>
            </a:r>
            <a:r>
              <a:rPr lang="en-US" altLang="ja-JP" dirty="0">
                <a:solidFill>
                  <a:prstClr val="black"/>
                </a:solidFill>
              </a:rPr>
              <a:t>(2007)『</a:t>
            </a:r>
            <a:r>
              <a:rPr lang="ja-JP" altLang="en-US" dirty="0">
                <a:solidFill>
                  <a:prstClr val="black"/>
                </a:solidFill>
              </a:rPr>
              <a:t>広告心理</a:t>
            </a:r>
            <a:r>
              <a:rPr lang="en-US" altLang="ja-JP" dirty="0">
                <a:solidFill>
                  <a:prstClr val="black"/>
                </a:solidFill>
              </a:rPr>
              <a:t>』</a:t>
            </a:r>
            <a:r>
              <a:rPr lang="en-US" altLang="ja-JP" dirty="0" smtClean="0">
                <a:solidFill>
                  <a:prstClr val="black"/>
                </a:solidFill>
              </a:rPr>
              <a:t>p62</a:t>
            </a:r>
            <a:endParaRPr lang="en-US" altLang="ja-JP" dirty="0">
              <a:solidFill>
                <a:prstClr val="black"/>
              </a:solidFill>
            </a:endParaRPr>
          </a:p>
        </p:txBody>
      </p:sp>
      <p:sp>
        <p:nvSpPr>
          <p:cNvPr id="10" name="スライド番号プレースホルダー 9"/>
          <p:cNvSpPr>
            <a:spLocks noGrp="1"/>
          </p:cNvSpPr>
          <p:nvPr>
            <p:ph type="sldNum" sz="quarter" idx="12"/>
          </p:nvPr>
        </p:nvSpPr>
        <p:spPr/>
        <p:txBody>
          <a:bodyPr/>
          <a:lstStyle/>
          <a:p>
            <a:fld id="{90B25B1D-70A2-4497-8D97-86880F558029}" type="slidenum">
              <a:rPr kumimoji="1" lang="ja-JP" altLang="en-US" smtClean="0"/>
              <a:t>32</a:t>
            </a:fld>
            <a:endParaRPr kumimoji="1" lang="ja-JP" altLang="en-US"/>
          </a:p>
        </p:txBody>
      </p:sp>
      <p:sp>
        <p:nvSpPr>
          <p:cNvPr id="4" name="円/楕円 3"/>
          <p:cNvSpPr/>
          <p:nvPr/>
        </p:nvSpPr>
        <p:spPr>
          <a:xfrm>
            <a:off x="1187624" y="1400708"/>
            <a:ext cx="6768752" cy="540060"/>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kumimoji="1" lang="ja-JP" altLang="en-US" dirty="0" smtClean="0"/>
              <a:t>無自覚なプロセスで視線を広告のほうに向ける</a:t>
            </a:r>
            <a:endParaRPr kumimoji="1" lang="ja-JP" altLang="en-US" dirty="0"/>
          </a:p>
        </p:txBody>
      </p:sp>
      <p:sp>
        <p:nvSpPr>
          <p:cNvPr id="6" name="円/楕円 5"/>
          <p:cNvSpPr/>
          <p:nvPr/>
        </p:nvSpPr>
        <p:spPr>
          <a:xfrm>
            <a:off x="1187624" y="2513248"/>
            <a:ext cx="6768752" cy="54006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ja-JP" altLang="en-US" dirty="0"/>
              <a:t>広告</a:t>
            </a:r>
            <a:r>
              <a:rPr lang="ja-JP" altLang="en-US" dirty="0" smtClean="0"/>
              <a:t>情報が消費者自身に関連する情報か</a:t>
            </a:r>
            <a:endParaRPr lang="en-US" altLang="ja-JP" dirty="0" smtClean="0"/>
          </a:p>
          <a:p>
            <a:pPr algn="ctr"/>
            <a:r>
              <a:rPr lang="ja-JP" altLang="en-US" dirty="0" smtClean="0"/>
              <a:t>否かの判断が瞬時に行われる</a:t>
            </a:r>
            <a:endParaRPr kumimoji="1" lang="ja-JP" altLang="en-US" dirty="0"/>
          </a:p>
        </p:txBody>
      </p:sp>
      <p:sp>
        <p:nvSpPr>
          <p:cNvPr id="7" name="円/楕円 6"/>
          <p:cNvSpPr/>
          <p:nvPr/>
        </p:nvSpPr>
        <p:spPr>
          <a:xfrm>
            <a:off x="1187624" y="3556923"/>
            <a:ext cx="6768752" cy="600067"/>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kumimoji="1" lang="ja-JP" altLang="en-US" dirty="0" smtClean="0"/>
              <a:t>多くの情報の中から、自分に関連のある</a:t>
            </a:r>
            <a:endParaRPr kumimoji="1" lang="en-US" altLang="ja-JP" dirty="0" smtClean="0"/>
          </a:p>
          <a:p>
            <a:pPr algn="ctr"/>
            <a:r>
              <a:rPr kumimoji="1" lang="ja-JP" altLang="en-US" dirty="0" smtClean="0"/>
              <a:t>広告情報が無意識に選別される</a:t>
            </a:r>
            <a:endParaRPr kumimoji="1" lang="ja-JP" altLang="en-US" dirty="0"/>
          </a:p>
        </p:txBody>
      </p:sp>
      <p:sp>
        <p:nvSpPr>
          <p:cNvPr id="8" name="円/楕円 7"/>
          <p:cNvSpPr/>
          <p:nvPr/>
        </p:nvSpPr>
        <p:spPr>
          <a:xfrm>
            <a:off x="1147428" y="4777713"/>
            <a:ext cx="6849144" cy="540060"/>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dirty="0" smtClean="0"/>
              <a:t>選別された情報に対して意識的に視線を止め</a:t>
            </a:r>
            <a:endParaRPr kumimoji="1" lang="en-US" altLang="ja-JP" dirty="0" smtClean="0"/>
          </a:p>
          <a:p>
            <a:pPr algn="ctr"/>
            <a:r>
              <a:rPr lang="ja-JP" altLang="en-US" dirty="0" smtClean="0"/>
              <a:t>より詳細な情報処理が行われる</a:t>
            </a:r>
            <a:endParaRPr kumimoji="1" lang="ja-JP" altLang="en-US" dirty="0" smtClean="0"/>
          </a:p>
        </p:txBody>
      </p:sp>
      <p:sp>
        <p:nvSpPr>
          <p:cNvPr id="9" name="下矢印 8"/>
          <p:cNvSpPr/>
          <p:nvPr/>
        </p:nvSpPr>
        <p:spPr>
          <a:xfrm>
            <a:off x="4067944" y="2033169"/>
            <a:ext cx="1008112" cy="300033"/>
          </a:xfrm>
          <a:prstGeom prst="downArrow">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kumimoji="1" lang="ja-JP" altLang="en-US"/>
          </a:p>
        </p:txBody>
      </p:sp>
      <p:sp>
        <p:nvSpPr>
          <p:cNvPr id="11" name="下矢印 10"/>
          <p:cNvSpPr/>
          <p:nvPr/>
        </p:nvSpPr>
        <p:spPr>
          <a:xfrm>
            <a:off x="4067944" y="3218847"/>
            <a:ext cx="1008112" cy="300033"/>
          </a:xfrm>
          <a:prstGeom prst="down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a:p>
        </p:txBody>
      </p:sp>
      <p:sp>
        <p:nvSpPr>
          <p:cNvPr id="12" name="下矢印 11"/>
          <p:cNvSpPr/>
          <p:nvPr/>
        </p:nvSpPr>
        <p:spPr>
          <a:xfrm>
            <a:off x="4067944" y="4335322"/>
            <a:ext cx="1008112" cy="300033"/>
          </a:xfrm>
          <a:prstGeom prst="down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kumimoji="1" lang="ja-JP" altLang="en-US"/>
          </a:p>
        </p:txBody>
      </p:sp>
    </p:spTree>
    <p:extLst>
      <p:ext uri="{BB962C8B-B14F-4D97-AF65-F5344CB8AC3E}">
        <p14:creationId xmlns:p14="http://schemas.microsoft.com/office/powerpoint/2010/main" val="16585228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dirty="0"/>
              <a:t>仮説導出</a:t>
            </a:r>
            <a:endParaRPr kumimoji="1" lang="ja-JP" altLang="en-US" dirty="0"/>
          </a:p>
        </p:txBody>
      </p:sp>
      <p:sp>
        <p:nvSpPr>
          <p:cNvPr id="3" name="コンテンツ プレースホルダー 2"/>
          <p:cNvSpPr>
            <a:spLocks noGrp="1"/>
          </p:cNvSpPr>
          <p:nvPr>
            <p:ph idx="1"/>
          </p:nvPr>
        </p:nvSpPr>
        <p:spPr/>
        <p:txBody>
          <a:bodyPr/>
          <a:lstStyle/>
          <a:p>
            <a:pPr marL="0" indent="0" algn="ctr">
              <a:buNone/>
            </a:pPr>
            <a:r>
              <a:rPr lang="ja-JP" altLang="en-US" b="1" dirty="0" smtClean="0"/>
              <a:t>私たちは無意識のうちに</a:t>
            </a:r>
            <a:endParaRPr lang="en-US" altLang="ja-JP" b="1" dirty="0" smtClean="0"/>
          </a:p>
          <a:p>
            <a:pPr marL="0" indent="0" algn="ctr">
              <a:buNone/>
            </a:pPr>
            <a:r>
              <a:rPr lang="ja-JP" altLang="en-US" b="1" dirty="0" smtClean="0"/>
              <a:t>自分に関連のある広告を</a:t>
            </a:r>
            <a:endParaRPr lang="en-US" altLang="ja-JP" b="1" dirty="0"/>
          </a:p>
          <a:p>
            <a:pPr marL="0" indent="0" algn="ctr">
              <a:buNone/>
            </a:pPr>
            <a:r>
              <a:rPr kumimoji="1" lang="ja-JP" altLang="en-US" b="1" dirty="0" smtClean="0"/>
              <a:t>処理する情報として選択している</a:t>
            </a:r>
            <a:endParaRPr kumimoji="1" lang="en-US" altLang="ja-JP" b="1" dirty="0" smtClean="0"/>
          </a:p>
          <a:p>
            <a:pPr marL="0" indent="0" algn="ctr">
              <a:buNone/>
            </a:pPr>
            <a:r>
              <a:rPr lang="ja-JP" altLang="en-US" dirty="0" smtClean="0"/>
              <a:t>つまり・・・</a:t>
            </a:r>
            <a:endParaRPr kumimoji="1" lang="ja-JP" altLang="en-US" dirty="0"/>
          </a:p>
        </p:txBody>
      </p:sp>
      <p:sp>
        <p:nvSpPr>
          <p:cNvPr id="6" name="日付プレースホルダー 5"/>
          <p:cNvSpPr>
            <a:spLocks noGrp="1"/>
          </p:cNvSpPr>
          <p:nvPr>
            <p:ph type="dt" sz="half" idx="10"/>
          </p:nvPr>
        </p:nvSpPr>
        <p:spPr/>
        <p:txBody>
          <a:bodyPr/>
          <a:lstStyle/>
          <a:p>
            <a:fld id="{0ED93ABA-C6F3-41D9-A723-B610026F6A72}" type="datetime1">
              <a:rPr kumimoji="1" lang="ja-JP" altLang="en-US" smtClean="0"/>
              <a:t>2016/12/14</a:t>
            </a:fld>
            <a:endParaRPr kumimoji="1" lang="ja-JP" altLang="en-US"/>
          </a:p>
        </p:txBody>
      </p:sp>
      <p:sp>
        <p:nvSpPr>
          <p:cNvPr id="7" name="スライド番号プレースホルダー 6"/>
          <p:cNvSpPr>
            <a:spLocks noGrp="1"/>
          </p:cNvSpPr>
          <p:nvPr>
            <p:ph type="sldNum" sz="quarter" idx="12"/>
          </p:nvPr>
        </p:nvSpPr>
        <p:spPr/>
        <p:txBody>
          <a:bodyPr/>
          <a:lstStyle/>
          <a:p>
            <a:fld id="{90B25B1D-70A2-4497-8D97-86880F558029}" type="slidenum">
              <a:rPr kumimoji="1" lang="ja-JP" altLang="en-US" smtClean="0"/>
              <a:t>33</a:t>
            </a:fld>
            <a:endParaRPr kumimoji="1" lang="ja-JP" altLang="en-US"/>
          </a:p>
        </p:txBody>
      </p:sp>
      <p:sp>
        <p:nvSpPr>
          <p:cNvPr id="4" name="爆発 2 3"/>
          <p:cNvSpPr/>
          <p:nvPr/>
        </p:nvSpPr>
        <p:spPr>
          <a:xfrm>
            <a:off x="396280" y="3073524"/>
            <a:ext cx="8424936" cy="2460273"/>
          </a:xfrm>
          <a:prstGeom prst="irregularSeal2">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kumimoji="1" lang="ja-JP" altLang="en-US" sz="2400" b="1" dirty="0" smtClean="0"/>
              <a:t>自分に</a:t>
            </a:r>
            <a:r>
              <a:rPr lang="ja-JP" altLang="en-US" sz="2400" b="1" dirty="0"/>
              <a:t>関連</a:t>
            </a:r>
            <a:r>
              <a:rPr kumimoji="1" lang="ja-JP" altLang="en-US" sz="2400" b="1" dirty="0" smtClean="0"/>
              <a:t>のない広告は</a:t>
            </a:r>
            <a:endParaRPr kumimoji="1" lang="en-US" altLang="ja-JP" sz="2400" b="1" dirty="0" smtClean="0"/>
          </a:p>
          <a:p>
            <a:pPr algn="ctr"/>
            <a:r>
              <a:rPr lang="ja-JP" altLang="en-US" sz="2400" b="1" dirty="0" smtClean="0"/>
              <a:t>認知、理解されにくい</a:t>
            </a:r>
            <a:endParaRPr kumimoji="1" lang="ja-JP" altLang="en-US" sz="2400" b="1" dirty="0"/>
          </a:p>
        </p:txBody>
      </p:sp>
      <p:pic>
        <p:nvPicPr>
          <p:cNvPr id="5" name="図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56040" y="3937620"/>
            <a:ext cx="1512168" cy="1345346"/>
          </a:xfrm>
          <a:prstGeom prst="rect">
            <a:avLst/>
          </a:prstGeom>
        </p:spPr>
      </p:pic>
    </p:spTree>
    <p:extLst>
      <p:ext uri="{BB962C8B-B14F-4D97-AF65-F5344CB8AC3E}">
        <p14:creationId xmlns:p14="http://schemas.microsoft.com/office/powerpoint/2010/main" val="2131092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4"/>
                                        </p:tgtEl>
                                        <p:attrNameLst>
                                          <p:attrName>r</p:attrName>
                                        </p:attrNameLst>
                                      </p:cBhvr>
                                    </p:animRot>
                                    <p:animRot by="-240000">
                                      <p:cBhvr>
                                        <p:cTn id="7" dur="200" fill="hold">
                                          <p:stCondLst>
                                            <p:cond delay="200"/>
                                          </p:stCondLst>
                                        </p:cTn>
                                        <p:tgtEl>
                                          <p:spTgt spid="4"/>
                                        </p:tgtEl>
                                        <p:attrNameLst>
                                          <p:attrName>r</p:attrName>
                                        </p:attrNameLst>
                                      </p:cBhvr>
                                    </p:animRot>
                                    <p:animRot by="240000">
                                      <p:cBhvr>
                                        <p:cTn id="8" dur="200" fill="hold">
                                          <p:stCondLst>
                                            <p:cond delay="400"/>
                                          </p:stCondLst>
                                        </p:cTn>
                                        <p:tgtEl>
                                          <p:spTgt spid="4"/>
                                        </p:tgtEl>
                                        <p:attrNameLst>
                                          <p:attrName>r</p:attrName>
                                        </p:attrNameLst>
                                      </p:cBhvr>
                                    </p:animRot>
                                    <p:animRot by="-240000">
                                      <p:cBhvr>
                                        <p:cTn id="9" dur="200" fill="hold">
                                          <p:stCondLst>
                                            <p:cond delay="600"/>
                                          </p:stCondLst>
                                        </p:cTn>
                                        <p:tgtEl>
                                          <p:spTgt spid="4"/>
                                        </p:tgtEl>
                                        <p:attrNameLst>
                                          <p:attrName>r</p:attrName>
                                        </p:attrNameLst>
                                      </p:cBhvr>
                                    </p:animRot>
                                    <p:animRot by="120000">
                                      <p:cBhvr>
                                        <p:cTn id="10" dur="200" fill="hold">
                                          <p:stCondLst>
                                            <p:cond delay="80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dirty="0"/>
              <a:t>仮説導出</a:t>
            </a:r>
            <a:endParaRPr kumimoji="1" lang="ja-JP" altLang="en-US" dirty="0"/>
          </a:p>
        </p:txBody>
      </p:sp>
      <p:sp>
        <p:nvSpPr>
          <p:cNvPr id="3" name="日付プレースホルダー 2"/>
          <p:cNvSpPr>
            <a:spLocks noGrp="1"/>
          </p:cNvSpPr>
          <p:nvPr>
            <p:ph type="dt" sz="half" idx="10"/>
          </p:nvPr>
        </p:nvSpPr>
        <p:spPr/>
        <p:txBody>
          <a:bodyPr/>
          <a:lstStyle/>
          <a:p>
            <a:fld id="{B7D78AED-AB50-4F1A-9AF3-1C63916B7381}" type="datetime1">
              <a:rPr kumimoji="1" lang="ja-JP" altLang="en-US" smtClean="0"/>
              <a:t>2016/12/14</a:t>
            </a:fld>
            <a:endParaRPr kumimoji="1" lang="ja-JP" altLang="en-US"/>
          </a:p>
        </p:txBody>
      </p:sp>
      <p:sp>
        <p:nvSpPr>
          <p:cNvPr id="10" name="スライド番号プレースホルダー 9"/>
          <p:cNvSpPr>
            <a:spLocks noGrp="1"/>
          </p:cNvSpPr>
          <p:nvPr>
            <p:ph type="sldNum" sz="quarter" idx="12"/>
          </p:nvPr>
        </p:nvSpPr>
        <p:spPr/>
        <p:txBody>
          <a:bodyPr/>
          <a:lstStyle/>
          <a:p>
            <a:fld id="{90B25B1D-70A2-4497-8D97-86880F558029}" type="slidenum">
              <a:rPr kumimoji="1" lang="ja-JP" altLang="en-US" smtClean="0"/>
              <a:t>34</a:t>
            </a:fld>
            <a:endParaRPr kumimoji="1" lang="ja-JP" altLang="en-US"/>
          </a:p>
        </p:txBody>
      </p:sp>
      <p:sp>
        <p:nvSpPr>
          <p:cNvPr id="6" name="角丸四角形吹き出し 5"/>
          <p:cNvSpPr/>
          <p:nvPr/>
        </p:nvSpPr>
        <p:spPr>
          <a:xfrm>
            <a:off x="395536" y="913284"/>
            <a:ext cx="2664296" cy="780087"/>
          </a:xfrm>
          <a:prstGeom prst="wedgeRoundRectCallout">
            <a:avLst>
              <a:gd name="adj1" fmla="val -6044"/>
              <a:gd name="adj2" fmla="val 83148"/>
              <a:gd name="adj3" fmla="val 16667"/>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kumimoji="1" lang="ja-JP" altLang="en-US" dirty="0" smtClean="0"/>
              <a:t>環境情報量が少ない</a:t>
            </a:r>
            <a:endParaRPr kumimoji="1" lang="en-US" altLang="ja-JP" dirty="0" smtClean="0"/>
          </a:p>
        </p:txBody>
      </p:sp>
      <p:sp>
        <p:nvSpPr>
          <p:cNvPr id="7" name="角丸四角形吹き出し 6"/>
          <p:cNvSpPr/>
          <p:nvPr/>
        </p:nvSpPr>
        <p:spPr>
          <a:xfrm>
            <a:off x="5764203" y="1672481"/>
            <a:ext cx="2664296" cy="780087"/>
          </a:xfrm>
          <a:prstGeom prst="wedgeRoundRectCallout">
            <a:avLst>
              <a:gd name="adj1" fmla="val -45667"/>
              <a:gd name="adj2" fmla="val 74412"/>
              <a:gd name="adj3" fmla="val 16667"/>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kumimoji="1" lang="ja-JP" altLang="en-US" dirty="0" smtClean="0"/>
              <a:t>読む時間がある</a:t>
            </a:r>
            <a:endParaRPr kumimoji="1" lang="ja-JP" altLang="en-US" dirty="0"/>
          </a:p>
        </p:txBody>
      </p:sp>
      <p:pic>
        <p:nvPicPr>
          <p:cNvPr id="8" name="図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3515" y="1057300"/>
            <a:ext cx="2727746" cy="2010450"/>
          </a:xfrm>
          <a:prstGeom prst="rect">
            <a:avLst/>
          </a:prstGeom>
        </p:spPr>
      </p:pic>
      <p:sp>
        <p:nvSpPr>
          <p:cNvPr id="12" name="テキスト ボックス 11"/>
          <p:cNvSpPr txBox="1"/>
          <p:nvPr/>
        </p:nvSpPr>
        <p:spPr>
          <a:xfrm>
            <a:off x="755576" y="3145532"/>
            <a:ext cx="7899920" cy="523220"/>
          </a:xfrm>
          <a:prstGeom prst="rect">
            <a:avLst/>
          </a:prstGeom>
          <a:noFill/>
        </p:spPr>
        <p:txBody>
          <a:bodyPr wrap="none" rtlCol="0">
            <a:spAutoFit/>
          </a:bodyPr>
          <a:lstStyle/>
          <a:p>
            <a:r>
              <a:rPr kumimoji="1" lang="ja-JP" altLang="en-US" sz="2800" dirty="0" smtClean="0"/>
              <a:t>認知、理解が優れない原因が情報量の多さなら・・・</a:t>
            </a:r>
            <a:endParaRPr kumimoji="1" lang="en-US" altLang="ja-JP" sz="2800" dirty="0" smtClean="0"/>
          </a:p>
        </p:txBody>
      </p:sp>
      <p:sp>
        <p:nvSpPr>
          <p:cNvPr id="13" name="正方形/長方形 12"/>
          <p:cNvSpPr/>
          <p:nvPr/>
        </p:nvSpPr>
        <p:spPr>
          <a:xfrm>
            <a:off x="539552" y="3793604"/>
            <a:ext cx="8208912" cy="1296144"/>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kumimoji="1" lang="ja-JP" altLang="en-US" sz="4000" dirty="0" smtClean="0"/>
              <a:t>トイレは理解、認知に優れる</a:t>
            </a:r>
            <a:endParaRPr kumimoji="1" lang="ja-JP" altLang="en-US" sz="4000" dirty="0"/>
          </a:p>
        </p:txBody>
      </p:sp>
    </p:spTree>
    <p:extLst>
      <p:ext uri="{BB962C8B-B14F-4D97-AF65-F5344CB8AC3E}">
        <p14:creationId xmlns:p14="http://schemas.microsoft.com/office/powerpoint/2010/main" val="1678520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45" presetClass="entr" presetSubtype="0"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2000"/>
                                        <p:tgtEl>
                                          <p:spTgt spid="8"/>
                                        </p:tgtEl>
                                      </p:cBhvr>
                                    </p:animEffect>
                                    <p:anim calcmode="lin" valueType="num">
                                      <p:cBhvr>
                                        <p:cTn id="19" dur="2000" fill="hold"/>
                                        <p:tgtEl>
                                          <p:spTgt spid="8"/>
                                        </p:tgtEl>
                                        <p:attrNameLst>
                                          <p:attrName>ppt_w</p:attrName>
                                        </p:attrNameLst>
                                      </p:cBhvr>
                                      <p:tavLst>
                                        <p:tav tm="0" fmla="#ppt_w*sin(2.5*pi*$)">
                                          <p:val>
                                            <p:fltVal val="0"/>
                                          </p:val>
                                        </p:tav>
                                        <p:tav tm="100000">
                                          <p:val>
                                            <p:fltVal val="1"/>
                                          </p:val>
                                        </p:tav>
                                      </p:tavLst>
                                    </p:anim>
                                    <p:anim calcmode="lin" valueType="num">
                                      <p:cBhvr>
                                        <p:cTn id="20" dur="20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仮説</a:t>
            </a:r>
            <a:endParaRPr kumimoji="1" lang="ja-JP" altLang="en-US" dirty="0"/>
          </a:p>
        </p:txBody>
      </p:sp>
      <p:sp>
        <p:nvSpPr>
          <p:cNvPr id="3" name="コンテンツ プレースホルダー 2"/>
          <p:cNvSpPr>
            <a:spLocks noGrp="1"/>
          </p:cNvSpPr>
          <p:nvPr>
            <p:ph idx="1"/>
          </p:nvPr>
        </p:nvSpPr>
        <p:spPr/>
        <p:txBody>
          <a:bodyPr/>
          <a:lstStyle/>
          <a:p>
            <a:endParaRPr kumimoji="1" lang="ja-JP" altLang="en-US" dirty="0"/>
          </a:p>
        </p:txBody>
      </p:sp>
      <p:sp>
        <p:nvSpPr>
          <p:cNvPr id="4" name="正方形/長方形 3"/>
          <p:cNvSpPr/>
          <p:nvPr/>
        </p:nvSpPr>
        <p:spPr>
          <a:xfrm>
            <a:off x="1871700" y="1075302"/>
            <a:ext cx="5778642" cy="756084"/>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r>
              <a:rPr lang="ja-JP" altLang="en-US" sz="1350" dirty="0"/>
              <a:t>仮説①　  トイレに貼ってある広告と他の場所に貼ってある広告では、</a:t>
            </a:r>
            <a:endParaRPr lang="en-US" altLang="ja-JP" sz="1350" dirty="0"/>
          </a:p>
          <a:p>
            <a:pPr lvl="2"/>
            <a:r>
              <a:rPr lang="ja-JP" altLang="en-US" sz="1350" dirty="0"/>
              <a:t>同じ広告であっても</a:t>
            </a:r>
            <a:r>
              <a:rPr lang="ja-JP" altLang="en-US" sz="1350" dirty="0"/>
              <a:t>トイレの</a:t>
            </a:r>
            <a:r>
              <a:rPr lang="ja-JP" altLang="en-US" sz="1350" dirty="0"/>
              <a:t>ほう</a:t>
            </a:r>
            <a:r>
              <a:rPr lang="ja-JP" altLang="en-US" sz="1350" dirty="0"/>
              <a:t>が</a:t>
            </a:r>
            <a:r>
              <a:rPr lang="ja-JP" altLang="en-US" sz="1500" u="sng" dirty="0"/>
              <a:t>広告</a:t>
            </a:r>
            <a:r>
              <a:rPr lang="ja-JP" altLang="en-US" sz="1500" u="sng" dirty="0"/>
              <a:t>の</a:t>
            </a:r>
            <a:r>
              <a:rPr lang="ja-JP" altLang="en-US" sz="1500" u="sng" dirty="0"/>
              <a:t>存在が</a:t>
            </a:r>
            <a:r>
              <a:rPr lang="ja-JP" altLang="en-US" sz="1500" b="1" u="sng" dirty="0"/>
              <a:t>認知</a:t>
            </a:r>
            <a:r>
              <a:rPr lang="ja-JP" altLang="en-US" sz="1350" dirty="0"/>
              <a:t>されやすい。</a:t>
            </a:r>
            <a:endParaRPr lang="en-US" altLang="ja-JP" sz="1350" dirty="0"/>
          </a:p>
        </p:txBody>
      </p:sp>
      <p:sp>
        <p:nvSpPr>
          <p:cNvPr id="7" name="正方形/長方形 6"/>
          <p:cNvSpPr/>
          <p:nvPr/>
        </p:nvSpPr>
        <p:spPr>
          <a:xfrm>
            <a:off x="1871700" y="2263434"/>
            <a:ext cx="5778642" cy="756084"/>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r>
              <a:rPr lang="ja-JP" altLang="en-US" sz="1350" dirty="0"/>
              <a:t>仮説②　  トイレに貼ってある広告と他の場所に貼ってある広告では、</a:t>
            </a:r>
            <a:endParaRPr lang="en-US" altLang="ja-JP" sz="1350" dirty="0"/>
          </a:p>
          <a:p>
            <a:pPr lvl="2"/>
            <a:r>
              <a:rPr lang="ja-JP" altLang="en-US" sz="1350" dirty="0"/>
              <a:t>同じ広告であっても</a:t>
            </a:r>
            <a:r>
              <a:rPr lang="ja-JP" altLang="en-US" sz="1350" dirty="0"/>
              <a:t>トイレの</a:t>
            </a:r>
            <a:r>
              <a:rPr lang="ja-JP" altLang="en-US" sz="1350" dirty="0"/>
              <a:t>ほう</a:t>
            </a:r>
            <a:r>
              <a:rPr lang="ja-JP" altLang="en-US" sz="1350" dirty="0"/>
              <a:t>が</a:t>
            </a:r>
            <a:r>
              <a:rPr lang="ja-JP" altLang="en-US" sz="1500" u="sng" dirty="0"/>
              <a:t>広告</a:t>
            </a:r>
            <a:r>
              <a:rPr lang="ja-JP" altLang="en-US" sz="1500" u="sng" dirty="0"/>
              <a:t>の内容を</a:t>
            </a:r>
            <a:r>
              <a:rPr lang="ja-JP" altLang="en-US" sz="1500" b="1" u="sng" dirty="0"/>
              <a:t>理解</a:t>
            </a:r>
            <a:r>
              <a:rPr lang="ja-JP" altLang="en-US" sz="1350" dirty="0"/>
              <a:t>されやすい。</a:t>
            </a:r>
            <a:endParaRPr lang="en-US" altLang="ja-JP" sz="1350" dirty="0"/>
          </a:p>
        </p:txBody>
      </p:sp>
      <p:sp>
        <p:nvSpPr>
          <p:cNvPr id="8" name="正方形/長方形 7"/>
          <p:cNvSpPr/>
          <p:nvPr/>
        </p:nvSpPr>
        <p:spPr>
          <a:xfrm>
            <a:off x="1887156" y="3667590"/>
            <a:ext cx="5778642" cy="756084"/>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r>
              <a:rPr lang="ja-JP" altLang="en-US" sz="1350" dirty="0"/>
              <a:t>仮説③　広告の内容に興味を持っている人は、興味を持っていない人と比べ</a:t>
            </a:r>
            <a:endParaRPr lang="en-US" altLang="ja-JP" sz="1350" dirty="0"/>
          </a:p>
          <a:p>
            <a:r>
              <a:rPr lang="en-US" altLang="ja-JP" sz="1350" dirty="0"/>
              <a:t>                </a:t>
            </a:r>
            <a:r>
              <a:rPr lang="ja-JP" altLang="en-US" sz="1350" u="sng" dirty="0"/>
              <a:t>広告</a:t>
            </a:r>
            <a:r>
              <a:rPr lang="ja-JP" altLang="en-US" sz="1350" u="sng" dirty="0"/>
              <a:t>の内容の</a:t>
            </a:r>
            <a:r>
              <a:rPr lang="ja-JP" altLang="en-US" sz="1500" b="1" u="sng" dirty="0"/>
              <a:t>理解度</a:t>
            </a:r>
            <a:r>
              <a:rPr lang="ja-JP" altLang="en-US" sz="1350" u="sng" dirty="0"/>
              <a:t>が高い</a:t>
            </a:r>
            <a:r>
              <a:rPr lang="ja-JP" altLang="en-US" sz="1350" dirty="0"/>
              <a:t>。</a:t>
            </a:r>
            <a:endParaRPr lang="en-US" altLang="ja-JP" sz="1350" dirty="0"/>
          </a:p>
        </p:txBody>
      </p:sp>
    </p:spTree>
    <p:extLst>
      <p:ext uri="{BB962C8B-B14F-4D97-AF65-F5344CB8AC3E}">
        <p14:creationId xmlns:p14="http://schemas.microsoft.com/office/powerpoint/2010/main" val="424068625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調査概要</a:t>
            </a:r>
            <a:endParaRPr kumimoji="1" lang="ja-JP" altLang="en-US" dirty="0"/>
          </a:p>
        </p:txBody>
      </p:sp>
      <p:sp>
        <p:nvSpPr>
          <p:cNvPr id="3" name="コンテンツ プレースホルダー 2"/>
          <p:cNvSpPr>
            <a:spLocks noGrp="1"/>
          </p:cNvSpPr>
          <p:nvPr>
            <p:ph idx="1"/>
          </p:nvPr>
        </p:nvSpPr>
        <p:spPr/>
        <p:txBody>
          <a:bodyPr>
            <a:normAutofit/>
          </a:bodyPr>
          <a:lstStyle/>
          <a:p>
            <a:r>
              <a:rPr lang="ja-JP" altLang="en-US" sz="1800" dirty="0"/>
              <a:t>調査対象　東洋大学の</a:t>
            </a:r>
            <a:r>
              <a:rPr lang="ja-JP" altLang="en-US" sz="1800" u="sng" dirty="0"/>
              <a:t>女子学生</a:t>
            </a:r>
            <a:endParaRPr lang="en-US" altLang="ja-JP" sz="1800" u="sng" dirty="0"/>
          </a:p>
          <a:p>
            <a:r>
              <a:rPr lang="ja-JP" altLang="en-US" sz="1800" dirty="0"/>
              <a:t>調査期間　</a:t>
            </a:r>
            <a:r>
              <a:rPr lang="en-US" altLang="ja-JP" sz="1800" dirty="0"/>
              <a:t>2016</a:t>
            </a:r>
            <a:r>
              <a:rPr lang="ja-JP" altLang="en-US" sz="1800" dirty="0"/>
              <a:t>年</a:t>
            </a:r>
            <a:r>
              <a:rPr lang="en-US" altLang="ja-JP" sz="1800" dirty="0"/>
              <a:t>12</a:t>
            </a:r>
            <a:r>
              <a:rPr lang="ja-JP" altLang="en-US" sz="1800" dirty="0"/>
              <a:t>月</a:t>
            </a:r>
            <a:r>
              <a:rPr lang="en-US" altLang="ja-JP" sz="1800" dirty="0"/>
              <a:t>9</a:t>
            </a:r>
            <a:r>
              <a:rPr lang="ja-JP" altLang="en-US" sz="1800" dirty="0"/>
              <a:t>日</a:t>
            </a:r>
            <a:r>
              <a:rPr lang="en-US" altLang="ja-JP" sz="1800" dirty="0"/>
              <a:t>(</a:t>
            </a:r>
            <a:r>
              <a:rPr lang="ja-JP" altLang="en-US" sz="1800" dirty="0"/>
              <a:t>金</a:t>
            </a:r>
            <a:r>
              <a:rPr lang="en-US" altLang="ja-JP" sz="1800" dirty="0"/>
              <a:t>)</a:t>
            </a:r>
            <a:r>
              <a:rPr lang="ja-JP" altLang="en-US" sz="1800" dirty="0"/>
              <a:t>～</a:t>
            </a:r>
            <a:r>
              <a:rPr lang="en-US" altLang="ja-JP" sz="1800" dirty="0"/>
              <a:t>2016</a:t>
            </a:r>
            <a:r>
              <a:rPr lang="ja-JP" altLang="en-US" sz="1800" dirty="0"/>
              <a:t>年</a:t>
            </a:r>
            <a:r>
              <a:rPr lang="en-US" altLang="ja-JP" sz="1800" dirty="0"/>
              <a:t>12</a:t>
            </a:r>
            <a:r>
              <a:rPr lang="ja-JP" altLang="en-US" sz="1800" dirty="0"/>
              <a:t>月</a:t>
            </a:r>
            <a:r>
              <a:rPr lang="en-US" altLang="ja-JP" sz="1800" dirty="0"/>
              <a:t>10</a:t>
            </a:r>
            <a:r>
              <a:rPr lang="ja-JP" altLang="en-US" sz="1800" dirty="0"/>
              <a:t>日</a:t>
            </a:r>
            <a:r>
              <a:rPr lang="en-US" altLang="ja-JP" sz="1800" dirty="0"/>
              <a:t>(</a:t>
            </a:r>
            <a:r>
              <a:rPr lang="ja-JP" altLang="en-US" sz="1800" dirty="0"/>
              <a:t>土</a:t>
            </a:r>
            <a:r>
              <a:rPr lang="en-US" altLang="ja-JP" sz="1800" dirty="0"/>
              <a:t>)</a:t>
            </a:r>
          </a:p>
          <a:p>
            <a:endParaRPr lang="en-US" altLang="ja-JP" sz="1800" dirty="0"/>
          </a:p>
          <a:p>
            <a:r>
              <a:rPr lang="ja-JP" altLang="en-US" sz="1800" dirty="0"/>
              <a:t>回答者　</a:t>
            </a:r>
            <a:r>
              <a:rPr lang="en-US" altLang="ja-JP" sz="1800" dirty="0"/>
              <a:t>58</a:t>
            </a:r>
            <a:r>
              <a:rPr lang="ja-JP" altLang="en-US" sz="1800" dirty="0"/>
              <a:t>人</a:t>
            </a:r>
            <a:endParaRPr lang="en-US" altLang="ja-JP" sz="1800" dirty="0"/>
          </a:p>
          <a:p>
            <a:pPr lvl="1"/>
            <a:r>
              <a:rPr lang="ja-JP" altLang="en-US" sz="1500" dirty="0"/>
              <a:t>トイレに行った人　　　　　</a:t>
            </a:r>
            <a:r>
              <a:rPr lang="en-US" altLang="ja-JP" sz="1500" dirty="0"/>
              <a:t>35</a:t>
            </a:r>
            <a:r>
              <a:rPr lang="ja-JP" altLang="en-US" sz="1500" dirty="0"/>
              <a:t>人</a:t>
            </a:r>
            <a:endParaRPr lang="en-US" altLang="ja-JP" sz="1500" dirty="0"/>
          </a:p>
          <a:p>
            <a:pPr lvl="1"/>
            <a:r>
              <a:rPr lang="ja-JP" altLang="en-US" sz="1500" dirty="0"/>
              <a:t>トイレに行っていない人　</a:t>
            </a:r>
            <a:r>
              <a:rPr lang="en-US" altLang="ja-JP" sz="1500" dirty="0"/>
              <a:t>23</a:t>
            </a:r>
            <a:r>
              <a:rPr lang="ja-JP" altLang="en-US" sz="1500" dirty="0"/>
              <a:t>人</a:t>
            </a:r>
            <a:endParaRPr lang="en-US" altLang="ja-JP" sz="1500" dirty="0"/>
          </a:p>
          <a:p>
            <a:pPr lvl="1"/>
            <a:endParaRPr lang="en-US" altLang="ja-JP" sz="1500" dirty="0"/>
          </a:p>
          <a:p>
            <a:pPr lvl="1"/>
            <a:endParaRPr lang="en-US" altLang="ja-JP" sz="1500" dirty="0"/>
          </a:p>
          <a:p>
            <a:r>
              <a:rPr lang="ja-JP" altLang="en-US" sz="1800" dirty="0"/>
              <a:t>分析方法　</a:t>
            </a:r>
            <a:r>
              <a:rPr lang="en-US" altLang="ja-JP" sz="1800" dirty="0"/>
              <a:t>χ²</a:t>
            </a:r>
            <a:r>
              <a:rPr lang="ja-JP" altLang="en-US" sz="1800" dirty="0"/>
              <a:t>検定・対応のない</a:t>
            </a:r>
            <a:r>
              <a:rPr lang="ja-JP" altLang="en-US" sz="1800" dirty="0" err="1"/>
              <a:t>ｔ</a:t>
            </a:r>
            <a:r>
              <a:rPr lang="ja-JP" altLang="en-US" sz="1800" dirty="0"/>
              <a:t>検定</a:t>
            </a:r>
            <a:endParaRPr lang="en-US" altLang="ja-JP" sz="1800" dirty="0"/>
          </a:p>
        </p:txBody>
      </p:sp>
    </p:spTree>
    <p:extLst>
      <p:ext uri="{BB962C8B-B14F-4D97-AF65-F5344CB8AC3E}">
        <p14:creationId xmlns:p14="http://schemas.microsoft.com/office/powerpoint/2010/main" val="33347847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457200" y="3361556"/>
            <a:ext cx="8075240" cy="1584176"/>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p>
        </p:txBody>
      </p:sp>
      <p:sp>
        <p:nvSpPr>
          <p:cNvPr id="2" name="タイトル 1"/>
          <p:cNvSpPr>
            <a:spLocks noGrp="1"/>
          </p:cNvSpPr>
          <p:nvPr>
            <p:ph type="title"/>
          </p:nvPr>
        </p:nvSpPr>
        <p:spPr/>
        <p:txBody>
          <a:bodyPr/>
          <a:lstStyle/>
          <a:p>
            <a:r>
              <a:rPr kumimoji="1" lang="ja-JP" altLang="en-US" dirty="0" smtClean="0"/>
              <a:t>実験方法</a:t>
            </a:r>
            <a:endParaRPr kumimoji="1" lang="ja-JP" altLang="en-US" dirty="0"/>
          </a:p>
        </p:txBody>
      </p:sp>
      <p:sp>
        <p:nvSpPr>
          <p:cNvPr id="3" name="コンテンツ プレースホルダー 2"/>
          <p:cNvSpPr>
            <a:spLocks noGrp="1"/>
          </p:cNvSpPr>
          <p:nvPr>
            <p:ph idx="1"/>
          </p:nvPr>
        </p:nvSpPr>
        <p:spPr>
          <a:xfrm>
            <a:off x="457200" y="1273324"/>
            <a:ext cx="8229600" cy="3771636"/>
          </a:xfrm>
          <a:ln>
            <a:noFill/>
          </a:ln>
        </p:spPr>
        <p:txBody>
          <a:bodyPr>
            <a:normAutofit fontScale="77500" lnSpcReduction="20000"/>
          </a:bodyPr>
          <a:lstStyle/>
          <a:p>
            <a:pPr marL="0" indent="0">
              <a:buNone/>
            </a:pPr>
            <a:r>
              <a:rPr lang="ja-JP" altLang="en-US" sz="1900" dirty="0" smtClean="0"/>
              <a:t>・東洋大学の図書館のトイレを使用し、２種類の広告の広告効果を検証。</a:t>
            </a:r>
            <a:endParaRPr lang="en-US" altLang="ja-JP" sz="1900" dirty="0" smtClean="0"/>
          </a:p>
          <a:p>
            <a:pPr marL="0" indent="0">
              <a:buNone/>
            </a:pPr>
            <a:r>
              <a:rPr lang="ja-JP" altLang="en-US" sz="1900" dirty="0"/>
              <a:t>　</a:t>
            </a:r>
            <a:r>
              <a:rPr lang="ja-JP" altLang="en-US" sz="1900" dirty="0" smtClean="0"/>
              <a:t>片方の広告は他の場所にも貼ってあるも</a:t>
            </a:r>
            <a:r>
              <a:rPr lang="ja-JP" altLang="en-US" sz="1900" dirty="0"/>
              <a:t>の</a:t>
            </a:r>
            <a:r>
              <a:rPr lang="ja-JP" altLang="en-US" sz="1900" dirty="0" smtClean="0"/>
              <a:t>を使用し</a:t>
            </a:r>
            <a:r>
              <a:rPr lang="ja-JP" altLang="en-US" sz="1900" dirty="0"/>
              <a:t>、</a:t>
            </a:r>
            <a:r>
              <a:rPr lang="ja-JP" altLang="en-US" sz="1900" dirty="0" smtClean="0"/>
              <a:t>トイレ内とトイレ外での</a:t>
            </a:r>
            <a:endParaRPr lang="en-US" altLang="ja-JP" sz="1900" dirty="0" smtClean="0"/>
          </a:p>
          <a:p>
            <a:pPr marL="0" indent="0">
              <a:buNone/>
            </a:pPr>
            <a:r>
              <a:rPr lang="ja-JP" altLang="en-US" sz="1900" dirty="0" smtClean="0"/>
              <a:t>広告効果の違いを検証するため、アンケートを２パターン用意した。</a:t>
            </a:r>
            <a:endParaRPr lang="en-US" altLang="ja-JP" sz="1900" dirty="0" smtClean="0"/>
          </a:p>
          <a:p>
            <a:pPr marL="0" indent="0">
              <a:buNone/>
            </a:pPr>
            <a:endParaRPr lang="en-US" altLang="ja-JP" sz="1900" dirty="0" smtClean="0"/>
          </a:p>
          <a:p>
            <a:pPr marL="0" indent="0">
              <a:buNone/>
            </a:pPr>
            <a:r>
              <a:rPr lang="ja-JP" altLang="en-US" sz="1900" dirty="0"/>
              <a:t>・自然な形で広告を見てもらうため、ルートを用意し図書館内を歩いてもらった。</a:t>
            </a:r>
            <a:endParaRPr lang="en-US" altLang="ja-JP" sz="1900" dirty="0"/>
          </a:p>
          <a:p>
            <a:pPr marL="0" indent="0">
              <a:buNone/>
            </a:pPr>
            <a:r>
              <a:rPr lang="ja-JP" altLang="en-US" sz="1900" dirty="0"/>
              <a:t>　調査目的を伏せるため、インターネットアンケートによりいくつかミッションを</a:t>
            </a:r>
            <a:endParaRPr lang="en-US" altLang="ja-JP" sz="1900" dirty="0"/>
          </a:p>
          <a:p>
            <a:pPr marL="0" indent="0">
              <a:buNone/>
            </a:pPr>
            <a:r>
              <a:rPr lang="ja-JP" altLang="en-US" sz="1900" dirty="0"/>
              <a:t>　指示した。</a:t>
            </a:r>
            <a:endParaRPr lang="en-US" altLang="ja-JP" sz="1900" dirty="0"/>
          </a:p>
          <a:p>
            <a:pPr marL="0" indent="0">
              <a:buNone/>
            </a:pPr>
            <a:endParaRPr lang="en-US" altLang="ja-JP" sz="1900" dirty="0" smtClean="0"/>
          </a:p>
          <a:p>
            <a:pPr marL="0" indent="0">
              <a:buNone/>
            </a:pPr>
            <a:endParaRPr lang="en-US" altLang="ja-JP" sz="1900" dirty="0" smtClean="0"/>
          </a:p>
          <a:p>
            <a:pPr marL="0" lvl="0" indent="0">
              <a:buNone/>
            </a:pPr>
            <a:r>
              <a:rPr lang="en-US" altLang="ja-JP" sz="1300" b="1" dirty="0" smtClean="0"/>
              <a:t>1. </a:t>
            </a:r>
            <a:r>
              <a:rPr lang="ja-JP" altLang="ja-JP" sz="1300" b="1" dirty="0" smtClean="0"/>
              <a:t>２号館</a:t>
            </a:r>
            <a:r>
              <a:rPr lang="ja-JP" altLang="ja-JP" sz="1300" b="1" dirty="0"/>
              <a:t>の入り口から図書館に入って</a:t>
            </a:r>
            <a:r>
              <a:rPr lang="ja-JP" altLang="ja-JP" sz="1300" b="1" dirty="0" smtClean="0"/>
              <a:t>ください</a:t>
            </a:r>
            <a:r>
              <a:rPr lang="en-US" altLang="ja-JP" sz="1300" dirty="0"/>
              <a:t> </a:t>
            </a:r>
            <a:endParaRPr lang="en-US" altLang="ja-JP" sz="1300" dirty="0" smtClean="0"/>
          </a:p>
          <a:p>
            <a:pPr marL="0" lvl="0" indent="0">
              <a:buNone/>
            </a:pPr>
            <a:r>
              <a:rPr lang="en-US" altLang="ja-JP" sz="1300" b="1" dirty="0" smtClean="0"/>
              <a:t>2. </a:t>
            </a:r>
            <a:r>
              <a:rPr lang="ja-JP" altLang="ja-JP" sz="1300" b="1" dirty="0" smtClean="0"/>
              <a:t>右手</a:t>
            </a:r>
            <a:r>
              <a:rPr lang="ja-JP" altLang="ja-JP" sz="1300" b="1" dirty="0"/>
              <a:t>の新聞コーナーへ行き、新聞の１番大きい見出し</a:t>
            </a:r>
            <a:r>
              <a:rPr lang="ja-JP" altLang="ja-JP" sz="1300" b="1" dirty="0" smtClean="0"/>
              <a:t>を</a:t>
            </a:r>
            <a:r>
              <a:rPr lang="ja-JP" altLang="en-US" sz="1300" b="1" dirty="0"/>
              <a:t>確認</a:t>
            </a:r>
            <a:r>
              <a:rPr lang="ja-JP" altLang="ja-JP" sz="1300" b="1" dirty="0" smtClean="0"/>
              <a:t>して</a:t>
            </a:r>
            <a:r>
              <a:rPr lang="ja-JP" altLang="ja-JP" sz="1300" b="1" dirty="0"/>
              <a:t>ください</a:t>
            </a:r>
            <a:endParaRPr lang="ja-JP" altLang="ja-JP" sz="1300" dirty="0"/>
          </a:p>
          <a:p>
            <a:pPr marL="0" lvl="0" indent="0" fontAlgn="base">
              <a:buNone/>
            </a:pPr>
            <a:r>
              <a:rPr lang="en-US" altLang="ja-JP" sz="1300" b="1" dirty="0" smtClean="0"/>
              <a:t>3. </a:t>
            </a:r>
            <a:r>
              <a:rPr lang="ja-JP" altLang="ja-JP" sz="1300" b="1" dirty="0" smtClean="0"/>
              <a:t>階段</a:t>
            </a:r>
            <a:r>
              <a:rPr lang="ja-JP" altLang="ja-JP" sz="1300" b="1" dirty="0"/>
              <a:t>を左に降りて、新着資料コーナーから好きな本を手に取り、最初の１ページを読み元に戻してください</a:t>
            </a:r>
            <a:endParaRPr lang="ja-JP" altLang="ja-JP" sz="1300" dirty="0"/>
          </a:p>
          <a:p>
            <a:pPr marL="0" lvl="0" indent="0">
              <a:buNone/>
            </a:pPr>
            <a:r>
              <a:rPr lang="en-US" altLang="ja-JP" sz="1300" b="1" dirty="0" smtClean="0"/>
              <a:t>4. </a:t>
            </a:r>
            <a:r>
              <a:rPr lang="ja-JP" altLang="ja-JP" sz="1300" b="1" dirty="0" smtClean="0"/>
              <a:t>ラーニングフォレスト</a:t>
            </a:r>
            <a:r>
              <a:rPr lang="ja-JP" altLang="ja-JP" sz="1300" b="1" dirty="0"/>
              <a:t>へ行き、グループ学習室の空室の数を数えてください</a:t>
            </a:r>
            <a:endParaRPr lang="ja-JP" altLang="ja-JP" sz="1300" dirty="0"/>
          </a:p>
          <a:p>
            <a:pPr marL="0" lvl="0" indent="0">
              <a:buNone/>
            </a:pPr>
            <a:r>
              <a:rPr lang="en-US" altLang="ja-JP" sz="1300" b="1" dirty="0" smtClean="0"/>
              <a:t>5. </a:t>
            </a:r>
            <a:r>
              <a:rPr lang="ja-JP" altLang="ja-JP" sz="1300" b="1" dirty="0" smtClean="0"/>
              <a:t>女子</a:t>
            </a:r>
            <a:r>
              <a:rPr lang="ja-JP" altLang="ja-JP" sz="1300" b="1" dirty="0"/>
              <a:t>トイレに行き、右の手前の個室を使用してください。その際携帯は閉じ、トイレットペーパーの台の上に</a:t>
            </a:r>
            <a:r>
              <a:rPr lang="ja-JP" altLang="ja-JP" sz="1300" b="1" dirty="0" smtClean="0"/>
              <a:t>置いてく</a:t>
            </a:r>
            <a:r>
              <a:rPr lang="en-US" altLang="ja-JP" sz="1300" b="1" dirty="0" smtClean="0"/>
              <a:t>  </a:t>
            </a:r>
            <a:r>
              <a:rPr lang="ja-JP" altLang="ja-JP" sz="1300" b="1" dirty="0" smtClean="0"/>
              <a:t>ださい</a:t>
            </a:r>
            <a:r>
              <a:rPr lang="ja-JP" altLang="ja-JP" sz="1300" b="1" dirty="0"/>
              <a:t>。</a:t>
            </a:r>
            <a:endParaRPr lang="ja-JP" altLang="ja-JP" sz="1300" dirty="0"/>
          </a:p>
          <a:p>
            <a:pPr marL="0" indent="0">
              <a:buNone/>
            </a:pPr>
            <a:r>
              <a:rPr lang="en-US" altLang="ja-JP" sz="1900" dirty="0" smtClean="0"/>
              <a:t> </a:t>
            </a:r>
          </a:p>
          <a:p>
            <a:pPr marL="0" indent="0">
              <a:buNone/>
            </a:pPr>
            <a:endParaRPr lang="en-US" altLang="ja-JP" sz="1900" dirty="0"/>
          </a:p>
          <a:p>
            <a:pPr marL="0" indent="0">
              <a:buNone/>
            </a:pPr>
            <a:endParaRPr lang="en-US" altLang="ja-JP" sz="1900" dirty="0" smtClean="0"/>
          </a:p>
          <a:p>
            <a:endParaRPr lang="en-US" altLang="ja-JP" sz="1900" dirty="0"/>
          </a:p>
        </p:txBody>
      </p:sp>
    </p:spTree>
    <p:extLst>
      <p:ext uri="{BB962C8B-B14F-4D97-AF65-F5344CB8AC3E}">
        <p14:creationId xmlns:p14="http://schemas.microsoft.com/office/powerpoint/2010/main" val="424940779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角丸四角形 9"/>
          <p:cNvSpPr/>
          <p:nvPr/>
        </p:nvSpPr>
        <p:spPr>
          <a:xfrm>
            <a:off x="457200" y="3073524"/>
            <a:ext cx="2314600" cy="432048"/>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p>
        </p:txBody>
      </p:sp>
      <p:sp>
        <p:nvSpPr>
          <p:cNvPr id="8" name="角丸四角形 7"/>
          <p:cNvSpPr/>
          <p:nvPr/>
        </p:nvSpPr>
        <p:spPr>
          <a:xfrm>
            <a:off x="457200" y="1777380"/>
            <a:ext cx="2314600" cy="432048"/>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p>
        </p:txBody>
      </p:sp>
      <p:sp>
        <p:nvSpPr>
          <p:cNvPr id="2" name="タイトル 1"/>
          <p:cNvSpPr>
            <a:spLocks noGrp="1"/>
          </p:cNvSpPr>
          <p:nvPr>
            <p:ph type="title"/>
          </p:nvPr>
        </p:nvSpPr>
        <p:spPr/>
        <p:txBody>
          <a:bodyPr/>
          <a:lstStyle/>
          <a:p>
            <a:r>
              <a:rPr kumimoji="1" lang="ja-JP" altLang="en-US" dirty="0" smtClean="0"/>
              <a:t>実験方法</a:t>
            </a:r>
            <a:endParaRPr kumimoji="1" lang="ja-JP" altLang="en-US" dirty="0"/>
          </a:p>
        </p:txBody>
      </p:sp>
      <p:sp>
        <p:nvSpPr>
          <p:cNvPr id="3" name="コンテンツ プレースホルダー 2"/>
          <p:cNvSpPr>
            <a:spLocks noGrp="1"/>
          </p:cNvSpPr>
          <p:nvPr>
            <p:ph idx="1"/>
          </p:nvPr>
        </p:nvSpPr>
        <p:spPr/>
        <p:txBody>
          <a:bodyPr>
            <a:normAutofit/>
          </a:bodyPr>
          <a:lstStyle/>
          <a:p>
            <a:pPr marL="0" indent="0">
              <a:buNone/>
            </a:pPr>
            <a:endParaRPr kumimoji="1" lang="en-US" altLang="ja-JP" sz="2400" dirty="0" smtClean="0"/>
          </a:p>
          <a:p>
            <a:pPr marL="0" indent="0">
              <a:buNone/>
            </a:pPr>
            <a:r>
              <a:rPr kumimoji="1" lang="ja-JP" altLang="en-US" sz="2400" dirty="0" smtClean="0"/>
              <a:t>被験者パターン１　トイレに行</a:t>
            </a:r>
            <a:r>
              <a:rPr lang="ja-JP" altLang="en-US" sz="2400" dirty="0" smtClean="0"/>
              <a:t>かない（ミッション１～４まで）</a:t>
            </a:r>
            <a:endParaRPr lang="en-US" altLang="ja-JP" sz="2400" dirty="0" smtClean="0"/>
          </a:p>
          <a:p>
            <a:pPr marL="0" indent="0">
              <a:buNone/>
            </a:pPr>
            <a:r>
              <a:rPr lang="ja-JP" altLang="en-US" sz="2400" dirty="0"/>
              <a:t>　</a:t>
            </a:r>
            <a:r>
              <a:rPr lang="ja-JP" altLang="en-US" sz="2400" dirty="0" smtClean="0"/>
              <a:t>　　　　　</a:t>
            </a:r>
            <a:r>
              <a:rPr lang="ja-JP" altLang="en-US" sz="2400" b="1" dirty="0" smtClean="0"/>
              <a:t>　　　　　　</a:t>
            </a:r>
            <a:r>
              <a:rPr lang="ja-JP" altLang="en-US" sz="2000" dirty="0" smtClean="0"/>
              <a:t>トイレ以外の場所で見たときの広告効果を検証</a:t>
            </a:r>
            <a:endParaRPr lang="en-US" altLang="ja-JP" sz="2000" dirty="0" smtClean="0"/>
          </a:p>
          <a:p>
            <a:pPr marL="0" indent="0">
              <a:buNone/>
            </a:pPr>
            <a:endParaRPr lang="en-US" altLang="ja-JP" sz="2400" dirty="0"/>
          </a:p>
          <a:p>
            <a:pPr marL="0" indent="0">
              <a:buNone/>
            </a:pPr>
            <a:r>
              <a:rPr lang="ja-JP" altLang="en-US" sz="2400" dirty="0" smtClean="0"/>
              <a:t>被験者パターン　　トイレに行く　（ミッション１～５まで）</a:t>
            </a:r>
            <a:endParaRPr lang="en-US" altLang="ja-JP" sz="2400" dirty="0" smtClean="0"/>
          </a:p>
          <a:p>
            <a:pPr marL="0" indent="0">
              <a:buNone/>
            </a:pPr>
            <a:r>
              <a:rPr lang="ja-JP" altLang="en-US" sz="2400" dirty="0"/>
              <a:t>　</a:t>
            </a:r>
            <a:r>
              <a:rPr lang="ja-JP" altLang="en-US" sz="2400" dirty="0" smtClean="0"/>
              <a:t>　</a:t>
            </a:r>
            <a:r>
              <a:rPr lang="ja-JP" altLang="en-US" sz="2400" b="1" dirty="0" smtClean="0"/>
              <a:t>　　　　</a:t>
            </a:r>
            <a:r>
              <a:rPr lang="ja-JP" altLang="en-US" sz="2000" b="1" dirty="0" smtClean="0"/>
              <a:t>　　　　　　　</a:t>
            </a:r>
            <a:r>
              <a:rPr lang="ja-JP" altLang="en-US" sz="2000" dirty="0" smtClean="0"/>
              <a:t>トイレで２種類の広告を見たときの広告効果を検証</a:t>
            </a:r>
            <a:endParaRPr lang="en-US" altLang="ja-JP" sz="2000" dirty="0" smtClean="0"/>
          </a:p>
        </p:txBody>
      </p:sp>
      <p:sp>
        <p:nvSpPr>
          <p:cNvPr id="4" name="日付プレースホルダー 3"/>
          <p:cNvSpPr>
            <a:spLocks noGrp="1"/>
          </p:cNvSpPr>
          <p:nvPr>
            <p:ph type="dt" sz="half" idx="10"/>
          </p:nvPr>
        </p:nvSpPr>
        <p:spPr/>
        <p:txBody>
          <a:bodyPr/>
          <a:lstStyle/>
          <a:p>
            <a:fld id="{75316324-D941-4637-BD14-863C45C8638B}" type="datetime1">
              <a:rPr lang="ja-JP" altLang="en-US" smtClean="0">
                <a:solidFill>
                  <a:prstClr val="black"/>
                </a:solidFill>
              </a:rPr>
              <a:t>2016/12/14</a:t>
            </a:fld>
            <a:endParaRPr lang="ja-JP" altLang="en-US">
              <a:solidFill>
                <a:prstClr val="black"/>
              </a:solidFill>
            </a:endParaRPr>
          </a:p>
        </p:txBody>
      </p:sp>
      <p:sp>
        <p:nvSpPr>
          <p:cNvPr id="5" name="スライド番号プレースホルダー 4"/>
          <p:cNvSpPr>
            <a:spLocks noGrp="1"/>
          </p:cNvSpPr>
          <p:nvPr>
            <p:ph type="sldNum" sz="quarter" idx="12"/>
          </p:nvPr>
        </p:nvSpPr>
        <p:spPr/>
        <p:txBody>
          <a:bodyPr/>
          <a:lstStyle/>
          <a:p>
            <a:fld id="{90B25B1D-70A2-4497-8D97-86880F558029}" type="slidenum">
              <a:rPr lang="ja-JP" altLang="en-US" smtClean="0">
                <a:solidFill>
                  <a:prstClr val="black"/>
                </a:solidFill>
              </a:rPr>
              <a:pPr/>
              <a:t>38</a:t>
            </a:fld>
            <a:endParaRPr lang="ja-JP" altLang="en-US">
              <a:solidFill>
                <a:prstClr val="black"/>
              </a:solidFill>
            </a:endParaRPr>
          </a:p>
        </p:txBody>
      </p:sp>
      <p:sp>
        <p:nvSpPr>
          <p:cNvPr id="11" name="右矢印 10"/>
          <p:cNvSpPr/>
          <p:nvPr/>
        </p:nvSpPr>
        <p:spPr>
          <a:xfrm>
            <a:off x="2338772" y="2393800"/>
            <a:ext cx="504056" cy="2380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図 11"/>
          <p:cNvPicPr>
            <a:picLocks noChangeAspect="1"/>
          </p:cNvPicPr>
          <p:nvPr/>
        </p:nvPicPr>
        <p:blipFill>
          <a:blip r:embed="rId2"/>
          <a:stretch>
            <a:fillRect/>
          </a:stretch>
        </p:blipFill>
        <p:spPr>
          <a:xfrm>
            <a:off x="2322553" y="3642430"/>
            <a:ext cx="536494" cy="304826"/>
          </a:xfrm>
          <a:prstGeom prst="rect">
            <a:avLst/>
          </a:prstGeom>
        </p:spPr>
      </p:pic>
    </p:spTree>
    <p:extLst>
      <p:ext uri="{BB962C8B-B14F-4D97-AF65-F5344CB8AC3E}">
        <p14:creationId xmlns:p14="http://schemas.microsoft.com/office/powerpoint/2010/main" val="8616638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正方形/長方形 9"/>
          <p:cNvSpPr/>
          <p:nvPr/>
        </p:nvSpPr>
        <p:spPr>
          <a:xfrm>
            <a:off x="4572000" y="409228"/>
            <a:ext cx="3240360" cy="369332"/>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p>
        </p:txBody>
      </p:sp>
      <p:sp>
        <p:nvSpPr>
          <p:cNvPr id="9" name="正方形/長方形 8"/>
          <p:cNvSpPr/>
          <p:nvPr/>
        </p:nvSpPr>
        <p:spPr>
          <a:xfrm>
            <a:off x="755576" y="409228"/>
            <a:ext cx="3096344" cy="369332"/>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p>
        </p:txBody>
      </p:sp>
      <p:sp>
        <p:nvSpPr>
          <p:cNvPr id="2" name="タイトル 1"/>
          <p:cNvSpPr>
            <a:spLocks noGrp="1"/>
          </p:cNvSpPr>
          <p:nvPr>
            <p:ph type="title"/>
          </p:nvPr>
        </p:nvSpPr>
        <p:spPr>
          <a:xfrm flipH="1">
            <a:off x="503548" y="265213"/>
            <a:ext cx="3564396" cy="648072"/>
          </a:xfrm>
        </p:spPr>
        <p:txBody>
          <a:bodyPr>
            <a:normAutofit/>
          </a:bodyPr>
          <a:lstStyle/>
          <a:p>
            <a:r>
              <a:rPr lang="ja-JP" altLang="en-US" sz="1800" b="1" dirty="0" smtClean="0"/>
              <a:t>もともとトイレに貼ってある広告</a:t>
            </a:r>
            <a:endParaRPr kumimoji="1" lang="ja-JP" altLang="en-US" sz="1800" dirty="0"/>
          </a:p>
        </p:txBody>
      </p:sp>
      <p:pic>
        <p:nvPicPr>
          <p:cNvPr id="5" name="コンテンツ プレースホルダー 4"/>
          <p:cNvPicPr>
            <a:picLocks noGrp="1" noChangeAspect="1"/>
          </p:cNvPicPr>
          <p:nvPr>
            <p:ph sz="half" idx="1"/>
          </p:nvPr>
        </p:nvPicPr>
        <p:blipFill rotWithShape="1">
          <a:blip r:embed="rId2" cstate="print">
            <a:extLst>
              <a:ext uri="{28A0092B-C50C-407E-A947-70E740481C1C}">
                <a14:useLocalDpi xmlns:a14="http://schemas.microsoft.com/office/drawing/2010/main" val="0"/>
              </a:ext>
            </a:extLst>
          </a:blip>
          <a:srcRect l="1" t="13827" r="-2635" b="15329"/>
          <a:stretch/>
        </p:blipFill>
        <p:spPr>
          <a:xfrm>
            <a:off x="852825" y="1486558"/>
            <a:ext cx="2901846" cy="3954999"/>
          </a:xfrm>
        </p:spPr>
      </p:pic>
      <p:pic>
        <p:nvPicPr>
          <p:cNvPr id="6" name="図 5"/>
          <p:cNvPicPr>
            <a:picLocks noChangeAspect="1"/>
          </p:cNvPicPr>
          <p:nvPr/>
        </p:nvPicPr>
        <p:blipFill rotWithShape="1">
          <a:blip r:embed="rId3" cstate="print">
            <a:extLst>
              <a:ext uri="{28A0092B-C50C-407E-A947-70E740481C1C}">
                <a14:useLocalDpi xmlns:a14="http://schemas.microsoft.com/office/drawing/2010/main" val="0"/>
              </a:ext>
            </a:extLst>
          </a:blip>
          <a:srcRect l="1603" t="1340" r="2253" b="2030"/>
          <a:stretch/>
        </p:blipFill>
        <p:spPr>
          <a:xfrm>
            <a:off x="4896035" y="1430543"/>
            <a:ext cx="2592288" cy="4016696"/>
          </a:xfrm>
          <a:prstGeom prst="rect">
            <a:avLst/>
          </a:prstGeom>
        </p:spPr>
      </p:pic>
      <p:sp>
        <p:nvSpPr>
          <p:cNvPr id="7" name="テキスト ボックス 6"/>
          <p:cNvSpPr txBox="1"/>
          <p:nvPr/>
        </p:nvSpPr>
        <p:spPr>
          <a:xfrm>
            <a:off x="988792" y="922575"/>
            <a:ext cx="2863128" cy="318242"/>
          </a:xfrm>
          <a:prstGeom prst="rect">
            <a:avLst/>
          </a:prstGeom>
          <a:noFill/>
        </p:spPr>
        <p:txBody>
          <a:bodyPr wrap="square" lIns="71323" tIns="35662" rIns="71323" bIns="35662" rtlCol="0">
            <a:spAutoFit/>
          </a:bodyPr>
          <a:lstStyle/>
          <a:p>
            <a:r>
              <a:rPr lang="ja-JP" altLang="en-US" sz="1600" dirty="0"/>
              <a:t>トイレにしか貼られていない</a:t>
            </a:r>
            <a:endParaRPr lang="en-US" altLang="ja-JP" sz="1600" dirty="0"/>
          </a:p>
        </p:txBody>
      </p:sp>
      <p:sp>
        <p:nvSpPr>
          <p:cNvPr id="8" name="テキスト ボックス 7"/>
          <p:cNvSpPr txBox="1"/>
          <p:nvPr/>
        </p:nvSpPr>
        <p:spPr>
          <a:xfrm>
            <a:off x="4196341" y="822320"/>
            <a:ext cx="3991677" cy="564463"/>
          </a:xfrm>
          <a:prstGeom prst="rect">
            <a:avLst/>
          </a:prstGeom>
          <a:noFill/>
        </p:spPr>
        <p:txBody>
          <a:bodyPr wrap="square" lIns="71323" tIns="35662" rIns="71323" bIns="35662" rtlCol="0">
            <a:spAutoFit/>
          </a:bodyPr>
          <a:lstStyle/>
          <a:p>
            <a:r>
              <a:rPr lang="ja-JP" altLang="en-US" sz="1600" dirty="0" smtClean="0"/>
              <a:t>　　　　トイレ</a:t>
            </a:r>
            <a:r>
              <a:rPr lang="ja-JP" altLang="en-US" sz="1600" dirty="0"/>
              <a:t>以外の場所にも貼られており、</a:t>
            </a:r>
            <a:endParaRPr lang="en-US" altLang="ja-JP" sz="1600" dirty="0"/>
          </a:p>
          <a:p>
            <a:r>
              <a:rPr lang="ja-JP" altLang="en-US" sz="1600" dirty="0"/>
              <a:t>　　　　</a:t>
            </a:r>
            <a:r>
              <a:rPr lang="ja-JP" altLang="en-US" sz="1600" dirty="0" smtClean="0"/>
              <a:t>　　</a:t>
            </a:r>
            <a:r>
              <a:rPr lang="ja-JP" altLang="en-US" sz="1600" dirty="0"/>
              <a:t>　被験者は２度接触する</a:t>
            </a:r>
          </a:p>
        </p:txBody>
      </p:sp>
      <p:sp>
        <p:nvSpPr>
          <p:cNvPr id="3" name="テキスト ボックス 2"/>
          <p:cNvSpPr txBox="1"/>
          <p:nvPr/>
        </p:nvSpPr>
        <p:spPr>
          <a:xfrm>
            <a:off x="4211960" y="409228"/>
            <a:ext cx="3744416" cy="369332"/>
          </a:xfrm>
          <a:prstGeom prst="rect">
            <a:avLst/>
          </a:prstGeom>
          <a:noFill/>
        </p:spPr>
        <p:txBody>
          <a:bodyPr wrap="square" rtlCol="0">
            <a:spAutoFit/>
          </a:bodyPr>
          <a:lstStyle/>
          <a:p>
            <a:r>
              <a:rPr lang="ja-JP" altLang="en-US" b="1" dirty="0" smtClean="0"/>
              <a:t>　　今回の</a:t>
            </a:r>
            <a:r>
              <a:rPr lang="ja-JP" altLang="en-US" b="1" dirty="0"/>
              <a:t>実験</a:t>
            </a:r>
            <a:r>
              <a:rPr lang="ja-JP" altLang="en-US" b="1" dirty="0" smtClean="0"/>
              <a:t>のために貼った</a:t>
            </a:r>
            <a:r>
              <a:rPr lang="ja-JP" altLang="en-US" b="1" dirty="0"/>
              <a:t>広告</a:t>
            </a:r>
            <a:endParaRPr kumimoji="1" lang="ja-JP" altLang="en-US" b="1" dirty="0"/>
          </a:p>
        </p:txBody>
      </p:sp>
    </p:spTree>
    <p:extLst>
      <p:ext uri="{BB962C8B-B14F-4D97-AF65-F5344CB8AC3E}">
        <p14:creationId xmlns:p14="http://schemas.microsoft.com/office/powerpoint/2010/main" val="19792788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はじめに</a:t>
            </a:r>
            <a:endParaRPr kumimoji="1" lang="ja-JP" altLang="en-US" dirty="0"/>
          </a:p>
        </p:txBody>
      </p:sp>
      <p:pic>
        <p:nvPicPr>
          <p:cNvPr id="6" name="コンテンツ プレースホルダー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843808" y="2209430"/>
            <a:ext cx="3449960" cy="3251587"/>
          </a:xfrm>
        </p:spPr>
      </p:pic>
      <p:sp>
        <p:nvSpPr>
          <p:cNvPr id="5" name="日付プレースホルダー 4"/>
          <p:cNvSpPr>
            <a:spLocks noGrp="1"/>
          </p:cNvSpPr>
          <p:nvPr>
            <p:ph type="dt" sz="half" idx="10"/>
          </p:nvPr>
        </p:nvSpPr>
        <p:spPr/>
        <p:txBody>
          <a:bodyPr/>
          <a:lstStyle/>
          <a:p>
            <a:fld id="{88462BEE-6881-49B0-B1EF-A1CBC681F4E9}" type="datetime1">
              <a:rPr lang="ja-JP" altLang="en-US" smtClean="0">
                <a:solidFill>
                  <a:prstClr val="black"/>
                </a:solidFill>
              </a:rPr>
              <a:t>2016/12/14</a:t>
            </a:fld>
            <a:endParaRPr lang="ja-JP" altLang="en-US">
              <a:solidFill>
                <a:prstClr val="black"/>
              </a:solidFill>
            </a:endParaRPr>
          </a:p>
        </p:txBody>
      </p:sp>
      <p:sp>
        <p:nvSpPr>
          <p:cNvPr id="4" name="スライド番号プレースホルダー 3"/>
          <p:cNvSpPr>
            <a:spLocks noGrp="1"/>
          </p:cNvSpPr>
          <p:nvPr>
            <p:ph type="sldNum" sz="quarter" idx="12"/>
          </p:nvPr>
        </p:nvSpPr>
        <p:spPr/>
        <p:txBody>
          <a:bodyPr/>
          <a:lstStyle/>
          <a:p>
            <a:fld id="{90B25B1D-70A2-4497-8D97-86880F558029}" type="slidenum">
              <a:rPr lang="ja-JP" altLang="en-US" smtClean="0">
                <a:solidFill>
                  <a:prstClr val="black"/>
                </a:solidFill>
              </a:rPr>
              <a:pPr/>
              <a:t>4</a:t>
            </a:fld>
            <a:endParaRPr lang="ja-JP" altLang="en-US">
              <a:solidFill>
                <a:prstClr val="black"/>
              </a:solidFill>
            </a:endParaRPr>
          </a:p>
        </p:txBody>
      </p:sp>
      <p:sp>
        <p:nvSpPr>
          <p:cNvPr id="7" name="雲形吹き出し 6"/>
          <p:cNvSpPr/>
          <p:nvPr/>
        </p:nvSpPr>
        <p:spPr>
          <a:xfrm>
            <a:off x="323528" y="1678495"/>
            <a:ext cx="3312368" cy="1467037"/>
          </a:xfrm>
          <a:prstGeom prst="cloudCallout">
            <a:avLst>
              <a:gd name="adj1" fmla="val 19962"/>
              <a:gd name="adj2" fmla="val 64740"/>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dirty="0" smtClean="0">
                <a:latin typeface="HGPｺﾞｼｯｸM" panose="020B0600000000000000" pitchFamily="50" charset="-128"/>
                <a:ea typeface="HGPｺﾞｼｯｸM" panose="020B0600000000000000" pitchFamily="50" charset="-128"/>
              </a:rPr>
              <a:t>トイレの個室って、普段読まないような注意書きでも読んでしまう</a:t>
            </a:r>
            <a:r>
              <a:rPr kumimoji="1" lang="ja-JP" altLang="en-US" dirty="0" err="1" smtClean="0">
                <a:latin typeface="HGPｺﾞｼｯｸM" panose="020B0600000000000000" pitchFamily="50" charset="-128"/>
                <a:ea typeface="HGPｺﾞｼｯｸM" panose="020B0600000000000000" pitchFamily="50" charset="-128"/>
              </a:rPr>
              <a:t>なァ</a:t>
            </a:r>
            <a:endParaRPr kumimoji="1" lang="ja-JP" altLang="en-US" dirty="0">
              <a:latin typeface="HGPｺﾞｼｯｸM" panose="020B0600000000000000" pitchFamily="50" charset="-128"/>
              <a:ea typeface="HGPｺﾞｼｯｸM" panose="020B0600000000000000" pitchFamily="50" charset="-128"/>
            </a:endParaRPr>
          </a:p>
        </p:txBody>
      </p:sp>
      <p:sp>
        <p:nvSpPr>
          <p:cNvPr id="8" name="雲形吹き出し 7"/>
          <p:cNvSpPr/>
          <p:nvPr/>
        </p:nvSpPr>
        <p:spPr>
          <a:xfrm>
            <a:off x="5357668" y="1921395"/>
            <a:ext cx="3456380" cy="1224137"/>
          </a:xfrm>
          <a:prstGeom prst="cloudCallou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dirty="0" smtClean="0"/>
              <a:t>もし広告が貼ってあったら読んじゃうんじゃないか</a:t>
            </a:r>
            <a:r>
              <a:rPr kumimoji="1" lang="ja-JP" altLang="en-US" dirty="0" err="1" smtClean="0"/>
              <a:t>なァ</a:t>
            </a:r>
            <a:r>
              <a:rPr kumimoji="1" lang="ja-JP" altLang="en-US" dirty="0" smtClean="0"/>
              <a:t>。</a:t>
            </a:r>
            <a:endParaRPr kumimoji="1" lang="en-US" altLang="ja-JP" dirty="0" smtClean="0"/>
          </a:p>
        </p:txBody>
      </p:sp>
    </p:spTree>
    <p:extLst>
      <p:ext uri="{BB962C8B-B14F-4D97-AF65-F5344CB8AC3E}">
        <p14:creationId xmlns:p14="http://schemas.microsoft.com/office/powerpoint/2010/main" val="200706350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dirty="0"/>
          </a:p>
        </p:txBody>
      </p:sp>
      <p:sp>
        <p:nvSpPr>
          <p:cNvPr id="4" name="コンテンツ プレースホルダー 3"/>
          <p:cNvSpPr>
            <a:spLocks noGrp="1"/>
          </p:cNvSpPr>
          <p:nvPr>
            <p:ph idx="1"/>
          </p:nvPr>
        </p:nvSpPr>
        <p:spPr>
          <a:xfrm>
            <a:off x="830992" y="1853012"/>
            <a:ext cx="6172200" cy="3116279"/>
          </a:xfrm>
        </p:spPr>
        <p:txBody>
          <a:bodyPr>
            <a:normAutofit fontScale="92500" lnSpcReduction="10000"/>
          </a:bodyPr>
          <a:lstStyle/>
          <a:p>
            <a:pPr marL="0" indent="0">
              <a:buNone/>
            </a:pPr>
            <a:r>
              <a:rPr lang="ja-JP" altLang="en-US" sz="1350" dirty="0"/>
              <a:t>分析方法：</a:t>
            </a:r>
            <a:r>
              <a:rPr lang="en-US" altLang="ja-JP" sz="1350" dirty="0"/>
              <a:t>2</a:t>
            </a:r>
            <a:r>
              <a:rPr lang="ja-JP" altLang="en-US" sz="1350" dirty="0"/>
              <a:t>変量の</a:t>
            </a:r>
            <a:r>
              <a:rPr lang="el-GR" altLang="ja-JP" sz="1350" dirty="0"/>
              <a:t>χ²</a:t>
            </a:r>
            <a:r>
              <a:rPr lang="ja-JP" altLang="en-US" sz="1350" dirty="0"/>
              <a:t>検定</a:t>
            </a:r>
            <a:endParaRPr lang="en-US" altLang="ja-JP" sz="1350" dirty="0"/>
          </a:p>
          <a:p>
            <a:pPr marL="0" indent="0">
              <a:buNone/>
            </a:pPr>
            <a:endParaRPr lang="en-US" altLang="ja-JP" sz="1350" dirty="0"/>
          </a:p>
          <a:p>
            <a:pPr marL="0" indent="0">
              <a:buNone/>
            </a:pPr>
            <a:r>
              <a:rPr lang="ja-JP" altLang="en-US" sz="1350" dirty="0"/>
              <a:t>トイレで広告を認知した人</a:t>
            </a:r>
            <a:endParaRPr lang="en-US" altLang="ja-JP" sz="1350" dirty="0"/>
          </a:p>
          <a:p>
            <a:pPr marL="300038" lvl="1" indent="0">
              <a:buNone/>
            </a:pPr>
            <a:r>
              <a:rPr lang="ja-JP" altLang="en-US" sz="1050" dirty="0"/>
              <a:t>パターン</a:t>
            </a:r>
            <a:r>
              <a:rPr lang="en-US" altLang="ja-JP" sz="1050" dirty="0"/>
              <a:t>2</a:t>
            </a:r>
            <a:r>
              <a:rPr lang="ja-JP" altLang="en-US" sz="1050" dirty="0"/>
              <a:t>の被験者</a:t>
            </a:r>
            <a:r>
              <a:rPr lang="en-US" altLang="ja-JP" sz="1050" dirty="0"/>
              <a:t>(</a:t>
            </a:r>
            <a:r>
              <a:rPr lang="ja-JP" altLang="en-US" sz="1050" dirty="0"/>
              <a:t>トイレ</a:t>
            </a:r>
            <a:r>
              <a:rPr lang="ja-JP" altLang="en-US" sz="1050" dirty="0"/>
              <a:t>に行った</a:t>
            </a:r>
            <a:r>
              <a:rPr lang="ja-JP" altLang="en-US" sz="1050" dirty="0"/>
              <a:t>人</a:t>
            </a:r>
            <a:r>
              <a:rPr lang="en-US" altLang="ja-JP" sz="1050" dirty="0"/>
              <a:t>)</a:t>
            </a:r>
            <a:r>
              <a:rPr lang="ja-JP" altLang="en-US" sz="1050" dirty="0"/>
              <a:t>の</a:t>
            </a:r>
            <a:r>
              <a:rPr lang="ja-JP" altLang="en-US" sz="1050" dirty="0"/>
              <a:t>うちＱ３（図書館のトイレで広告</a:t>
            </a:r>
            <a:r>
              <a:rPr lang="en-US" altLang="ja-JP" sz="1050" dirty="0"/>
              <a:t>(</a:t>
            </a:r>
            <a:r>
              <a:rPr lang="ja-JP" altLang="en-US" sz="1050" dirty="0"/>
              <a:t>ポスター</a:t>
            </a:r>
            <a:r>
              <a:rPr lang="en-US" altLang="ja-JP" sz="1050" dirty="0"/>
              <a:t>)</a:t>
            </a:r>
            <a:r>
              <a:rPr lang="ja-JP" altLang="en-US" sz="1050" dirty="0"/>
              <a:t>を見ましたか。</a:t>
            </a:r>
            <a:r>
              <a:rPr lang="en-US" altLang="ja-JP" sz="1050" dirty="0"/>
              <a:t>)</a:t>
            </a:r>
            <a:r>
              <a:rPr lang="ja-JP" altLang="en-US" sz="1050" dirty="0"/>
              <a:t>で</a:t>
            </a:r>
            <a:endParaRPr lang="en-US" altLang="ja-JP" sz="1050" dirty="0"/>
          </a:p>
          <a:p>
            <a:pPr marL="300038" lvl="1" indent="0">
              <a:buNone/>
            </a:pPr>
            <a:r>
              <a:rPr lang="en-US" altLang="ja-JP" sz="1050" dirty="0"/>
              <a:t>｢</a:t>
            </a:r>
            <a:r>
              <a:rPr lang="ja-JP" altLang="en-US" sz="1050" dirty="0"/>
              <a:t>１枚見た</a:t>
            </a:r>
            <a:r>
              <a:rPr lang="en-US" altLang="ja-JP" sz="1050" dirty="0"/>
              <a:t>｣</a:t>
            </a:r>
            <a:r>
              <a:rPr lang="ja-JP" altLang="en-US" sz="1050" dirty="0"/>
              <a:t>　または　</a:t>
            </a:r>
            <a:r>
              <a:rPr lang="en-US" altLang="ja-JP" sz="1050" dirty="0"/>
              <a:t>｢</a:t>
            </a:r>
            <a:r>
              <a:rPr lang="ja-JP" altLang="en-US" sz="1050" dirty="0"/>
              <a:t>２枚見た</a:t>
            </a:r>
            <a:r>
              <a:rPr lang="en-US" altLang="ja-JP" sz="1050" dirty="0"/>
              <a:t>｣</a:t>
            </a:r>
            <a:r>
              <a:rPr lang="ja-JP" altLang="en-US" sz="1050" dirty="0"/>
              <a:t>　と回答した人</a:t>
            </a:r>
            <a:endParaRPr lang="en-US" altLang="ja-JP" sz="1050" dirty="0"/>
          </a:p>
          <a:p>
            <a:pPr marL="0" indent="0">
              <a:buNone/>
            </a:pPr>
            <a:r>
              <a:rPr lang="ja-JP" altLang="en-US" sz="1350" dirty="0"/>
              <a:t>トイレに行ったが広告を認知していない人　</a:t>
            </a:r>
            <a:endParaRPr lang="en-US" altLang="ja-JP" sz="1350" dirty="0"/>
          </a:p>
          <a:p>
            <a:pPr marL="300038" lvl="1" indent="0">
              <a:buNone/>
            </a:pPr>
            <a:r>
              <a:rPr lang="ja-JP" altLang="en-US" sz="1050" dirty="0"/>
              <a:t>パターン</a:t>
            </a:r>
            <a:r>
              <a:rPr lang="en-US" altLang="ja-JP" sz="1050" dirty="0"/>
              <a:t>2</a:t>
            </a:r>
            <a:r>
              <a:rPr lang="ja-JP" altLang="en-US" sz="1050" dirty="0"/>
              <a:t>の被験者</a:t>
            </a:r>
            <a:r>
              <a:rPr lang="en-US" altLang="ja-JP" sz="1050" dirty="0"/>
              <a:t>(</a:t>
            </a:r>
            <a:r>
              <a:rPr lang="ja-JP" altLang="en-US" sz="1050" dirty="0"/>
              <a:t>トイレに行った人</a:t>
            </a:r>
            <a:r>
              <a:rPr lang="en-US" altLang="ja-JP" sz="1050" dirty="0"/>
              <a:t>)</a:t>
            </a:r>
            <a:r>
              <a:rPr lang="ja-JP" altLang="en-US" sz="1050" dirty="0"/>
              <a:t>のうち</a:t>
            </a:r>
            <a:r>
              <a:rPr lang="ja-JP" altLang="en-US" sz="1050" dirty="0"/>
              <a:t>Ｑ３で「見ていない」と回答した人</a:t>
            </a:r>
            <a:endParaRPr lang="en-US" altLang="ja-JP" sz="1050" dirty="0"/>
          </a:p>
          <a:p>
            <a:pPr marL="300038" lvl="1" indent="0">
              <a:buNone/>
            </a:pPr>
            <a:endParaRPr lang="en-US" altLang="ja-JP" sz="1050" dirty="0"/>
          </a:p>
          <a:p>
            <a:pPr marL="0" indent="0">
              <a:buNone/>
            </a:pPr>
            <a:r>
              <a:rPr lang="ja-JP" altLang="en-US" sz="1350" dirty="0"/>
              <a:t>トイレに行っていないが広告を認知した人</a:t>
            </a:r>
            <a:endParaRPr lang="en-US" altLang="ja-JP" sz="1350" dirty="0"/>
          </a:p>
          <a:p>
            <a:pPr marL="300038" lvl="1" indent="0">
              <a:buNone/>
            </a:pPr>
            <a:r>
              <a:rPr lang="ja-JP" altLang="en-US" sz="1050" dirty="0"/>
              <a:t>パターン</a:t>
            </a:r>
            <a:r>
              <a:rPr lang="en-US" altLang="ja-JP" sz="1050" dirty="0"/>
              <a:t>1</a:t>
            </a:r>
            <a:r>
              <a:rPr lang="ja-JP" altLang="en-US" sz="1050" dirty="0"/>
              <a:t>の</a:t>
            </a:r>
            <a:r>
              <a:rPr lang="ja-JP" altLang="en-US" sz="1050" dirty="0"/>
              <a:t>被験者</a:t>
            </a:r>
            <a:r>
              <a:rPr lang="en-US" altLang="ja-JP" sz="1050" dirty="0"/>
              <a:t>(</a:t>
            </a:r>
            <a:r>
              <a:rPr lang="ja-JP" altLang="en-US" sz="1050" dirty="0"/>
              <a:t>トイレ</a:t>
            </a:r>
            <a:r>
              <a:rPr lang="ja-JP" altLang="en-US" sz="1050" dirty="0"/>
              <a:t>に行っていない</a:t>
            </a:r>
            <a:r>
              <a:rPr lang="ja-JP" altLang="en-US" sz="1050" dirty="0"/>
              <a:t>人</a:t>
            </a:r>
            <a:r>
              <a:rPr lang="en-US" altLang="ja-JP" sz="1050" dirty="0"/>
              <a:t>)</a:t>
            </a:r>
            <a:r>
              <a:rPr lang="ja-JP" altLang="en-US" sz="1050" dirty="0"/>
              <a:t>のうちＱ３</a:t>
            </a:r>
            <a:r>
              <a:rPr lang="ja-JP" altLang="en-US" sz="1050" dirty="0"/>
              <a:t>（この広告をどこかでみたことはありますか。</a:t>
            </a:r>
            <a:r>
              <a:rPr lang="en-US" altLang="ja-JP" sz="1050" dirty="0"/>
              <a:t>)</a:t>
            </a:r>
            <a:r>
              <a:rPr lang="ja-JP" altLang="en-US" sz="1050" dirty="0"/>
              <a:t>で</a:t>
            </a:r>
            <a:endParaRPr lang="en-US" altLang="ja-JP" sz="1050" dirty="0"/>
          </a:p>
          <a:p>
            <a:pPr marL="300038" lvl="1" indent="0">
              <a:buNone/>
            </a:pPr>
            <a:r>
              <a:rPr lang="ja-JP" altLang="en-US" sz="1050" dirty="0"/>
              <a:t>「図書館のトイレ以外で見た」と回答した人</a:t>
            </a:r>
            <a:endParaRPr lang="en-US" altLang="ja-JP" sz="1050" dirty="0"/>
          </a:p>
          <a:p>
            <a:pPr marL="0" indent="0">
              <a:buNone/>
            </a:pPr>
            <a:r>
              <a:rPr lang="ja-JP" altLang="en-US" sz="1350" dirty="0"/>
              <a:t>トイレに行っておらず、広告も認知していない人</a:t>
            </a:r>
            <a:endParaRPr lang="en-US" altLang="ja-JP" sz="1350" dirty="0"/>
          </a:p>
          <a:p>
            <a:pPr marL="300038" lvl="1" indent="0">
              <a:buNone/>
            </a:pPr>
            <a:r>
              <a:rPr lang="ja-JP" altLang="en-US" sz="1050" dirty="0"/>
              <a:t>パターン</a:t>
            </a:r>
            <a:r>
              <a:rPr lang="en-US" altLang="ja-JP" sz="1050" dirty="0"/>
              <a:t>1</a:t>
            </a:r>
            <a:r>
              <a:rPr lang="ja-JP" altLang="en-US" sz="1050" dirty="0"/>
              <a:t>の被験者</a:t>
            </a:r>
            <a:r>
              <a:rPr lang="en-US" altLang="ja-JP" sz="1050" dirty="0"/>
              <a:t>(</a:t>
            </a:r>
            <a:r>
              <a:rPr lang="ja-JP" altLang="en-US" sz="1050" dirty="0"/>
              <a:t>トイレに行っていない人</a:t>
            </a:r>
            <a:r>
              <a:rPr lang="en-US" altLang="ja-JP" sz="1050" dirty="0"/>
              <a:t>)</a:t>
            </a:r>
            <a:r>
              <a:rPr lang="ja-JP" altLang="en-US" sz="1050" dirty="0"/>
              <a:t>のうちＱ３</a:t>
            </a:r>
            <a:r>
              <a:rPr lang="ja-JP" altLang="en-US" sz="1050" dirty="0"/>
              <a:t>で「見た事がない」と回答した</a:t>
            </a:r>
            <a:r>
              <a:rPr lang="ja-JP" altLang="en-US" sz="1050" dirty="0"/>
              <a:t>人</a:t>
            </a:r>
            <a:endParaRPr lang="en-US" altLang="ja-JP" sz="1050" dirty="0"/>
          </a:p>
          <a:p>
            <a:pPr marL="300038" lvl="1" indent="0">
              <a:buNone/>
            </a:pPr>
            <a:endParaRPr lang="en-US" altLang="ja-JP" sz="1050" dirty="0"/>
          </a:p>
          <a:p>
            <a:pPr marL="0" indent="-42863">
              <a:buNone/>
            </a:pPr>
            <a:r>
              <a:rPr lang="ja-JP" altLang="en-US" sz="1350" dirty="0"/>
              <a:t>有効サンプル</a:t>
            </a:r>
            <a:r>
              <a:rPr lang="ja-JP" altLang="en-US" sz="1350" dirty="0"/>
              <a:t>　</a:t>
            </a:r>
            <a:r>
              <a:rPr lang="en-US" altLang="ja-JP" sz="1350" dirty="0"/>
              <a:t>54</a:t>
            </a:r>
            <a:r>
              <a:rPr lang="ja-JP" altLang="en-US" sz="1350" dirty="0"/>
              <a:t>人</a:t>
            </a:r>
            <a:endParaRPr lang="en-US" altLang="ja-JP" sz="1350" dirty="0"/>
          </a:p>
          <a:p>
            <a:pPr marL="342900" lvl="1" indent="-42863">
              <a:buNone/>
            </a:pPr>
            <a:endParaRPr lang="ja-JP" altLang="en-US" sz="1050" dirty="0"/>
          </a:p>
          <a:p>
            <a:pPr marL="0" indent="0">
              <a:buNone/>
            </a:pPr>
            <a:endParaRPr kumimoji="1" lang="ja-JP" altLang="en-US" dirty="0"/>
          </a:p>
        </p:txBody>
      </p:sp>
      <p:sp>
        <p:nvSpPr>
          <p:cNvPr id="6" name="正方形/長方形 5"/>
          <p:cNvSpPr/>
          <p:nvPr/>
        </p:nvSpPr>
        <p:spPr>
          <a:xfrm>
            <a:off x="1820717" y="858840"/>
            <a:ext cx="5778642" cy="756084"/>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r>
              <a:rPr lang="ja-JP" altLang="en-US" sz="1350" dirty="0"/>
              <a:t>仮説①　  トイレに貼ってある広告と他の場所に貼ってある広告では、</a:t>
            </a:r>
            <a:endParaRPr lang="en-US" altLang="ja-JP" sz="1350" dirty="0"/>
          </a:p>
          <a:p>
            <a:pPr lvl="2"/>
            <a:r>
              <a:rPr lang="ja-JP" altLang="en-US" sz="1350" dirty="0"/>
              <a:t>同じ広告であっても</a:t>
            </a:r>
            <a:r>
              <a:rPr lang="ja-JP" altLang="en-US" sz="1350" dirty="0"/>
              <a:t>トイレの</a:t>
            </a:r>
            <a:r>
              <a:rPr lang="ja-JP" altLang="en-US" sz="1350" dirty="0"/>
              <a:t>ほう</a:t>
            </a:r>
            <a:r>
              <a:rPr lang="ja-JP" altLang="en-US" sz="1350" dirty="0"/>
              <a:t>が</a:t>
            </a:r>
            <a:r>
              <a:rPr lang="ja-JP" altLang="en-US" sz="1500" u="sng" dirty="0"/>
              <a:t>広告</a:t>
            </a:r>
            <a:r>
              <a:rPr lang="ja-JP" altLang="en-US" sz="1500" u="sng" dirty="0"/>
              <a:t>の</a:t>
            </a:r>
            <a:r>
              <a:rPr lang="ja-JP" altLang="en-US" sz="1500" u="sng" dirty="0"/>
              <a:t>存在が</a:t>
            </a:r>
            <a:r>
              <a:rPr lang="ja-JP" altLang="en-US" sz="1500" b="1" u="sng" dirty="0"/>
              <a:t>認知</a:t>
            </a:r>
            <a:r>
              <a:rPr lang="ja-JP" altLang="en-US" sz="1350" dirty="0"/>
              <a:t>されやすい。</a:t>
            </a:r>
            <a:endParaRPr lang="en-US" altLang="ja-JP" sz="1350" dirty="0"/>
          </a:p>
        </p:txBody>
      </p:sp>
    </p:spTree>
    <p:extLst>
      <p:ext uri="{BB962C8B-B14F-4D97-AF65-F5344CB8AC3E}">
        <p14:creationId xmlns:p14="http://schemas.microsoft.com/office/powerpoint/2010/main" val="26473522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13793" y="491728"/>
            <a:ext cx="6172200" cy="691586"/>
          </a:xfrm>
        </p:spPr>
        <p:txBody>
          <a:bodyPr>
            <a:normAutofit/>
          </a:bodyPr>
          <a:lstStyle/>
          <a:p>
            <a:r>
              <a:rPr lang="ja-JP" altLang="en-US" sz="2100" dirty="0"/>
              <a:t>仮説①　検証結果</a:t>
            </a:r>
            <a:endParaRPr lang="ja-JP" altLang="en-US" sz="2100" dirty="0"/>
          </a:p>
        </p:txBody>
      </p:sp>
      <p:graphicFrame>
        <p:nvGraphicFramePr>
          <p:cNvPr id="6" name="表 5"/>
          <p:cNvGraphicFramePr>
            <a:graphicFrameLocks noGrp="1"/>
          </p:cNvGraphicFramePr>
          <p:nvPr>
            <p:extLst/>
          </p:nvPr>
        </p:nvGraphicFramePr>
        <p:xfrm>
          <a:off x="707625" y="2831125"/>
          <a:ext cx="4536505" cy="1296145"/>
        </p:xfrm>
        <a:graphic>
          <a:graphicData uri="http://schemas.openxmlformats.org/drawingml/2006/table">
            <a:tbl>
              <a:tblPr>
                <a:tableStyleId>{22838BEF-8BB2-4498-84A7-C5851F593DF1}</a:tableStyleId>
              </a:tblPr>
              <a:tblGrid>
                <a:gridCol w="756084"/>
                <a:gridCol w="1222926"/>
                <a:gridCol w="829302"/>
                <a:gridCol w="814802"/>
                <a:gridCol w="913391"/>
              </a:tblGrid>
              <a:tr h="261503">
                <a:tc rowSpan="2" gridSpan="2">
                  <a:txBody>
                    <a:bodyPr/>
                    <a:lstStyle/>
                    <a:p>
                      <a:pPr algn="l" fontAlgn="b"/>
                      <a:r>
                        <a:rPr lang="ja-JP" altLang="en-US" sz="1400" u="none" strike="noStrike" dirty="0">
                          <a:effectLst/>
                        </a:rPr>
                        <a:t>　</a:t>
                      </a:r>
                      <a:endParaRPr lang="ja-JP" altLang="en-US" sz="1400" b="0" i="0" u="none" strike="noStrike" dirty="0">
                        <a:solidFill>
                          <a:srgbClr val="000000"/>
                        </a:solidFill>
                        <a:effectLst/>
                        <a:latin typeface="MS Gothic"/>
                      </a:endParaRPr>
                    </a:p>
                  </a:txBody>
                  <a:tcPr marL="5715" marR="5715" marT="5715" marB="0" anchor="b"/>
                </a:tc>
                <a:tc rowSpan="2" hMerge="1">
                  <a:txBody>
                    <a:bodyPr/>
                    <a:lstStyle/>
                    <a:p>
                      <a:endParaRPr kumimoji="1" lang="ja-JP" altLang="en-US"/>
                    </a:p>
                  </a:txBody>
                  <a:tcPr/>
                </a:tc>
                <a:tc gridSpan="2">
                  <a:txBody>
                    <a:bodyPr/>
                    <a:lstStyle/>
                    <a:p>
                      <a:pPr algn="ctr" fontAlgn="b"/>
                      <a:r>
                        <a:rPr lang="ja-JP" altLang="en-US" sz="1400" u="none" strike="noStrike">
                          <a:effectLst/>
                        </a:rPr>
                        <a:t>場所</a:t>
                      </a:r>
                      <a:endParaRPr lang="ja-JP" altLang="en-US" sz="1400" b="0" i="0" u="none" strike="noStrike">
                        <a:solidFill>
                          <a:srgbClr val="000000"/>
                        </a:solidFill>
                        <a:effectLst/>
                        <a:latin typeface="MS Gothic"/>
                      </a:endParaRPr>
                    </a:p>
                  </a:txBody>
                  <a:tcPr marL="5715" marR="5715" marT="5715" marB="0" anchor="b"/>
                </a:tc>
                <a:tc hMerge="1">
                  <a:txBody>
                    <a:bodyPr/>
                    <a:lstStyle/>
                    <a:p>
                      <a:endParaRPr kumimoji="1" lang="ja-JP" altLang="en-US"/>
                    </a:p>
                  </a:txBody>
                  <a:tcPr/>
                </a:tc>
                <a:tc rowSpan="2">
                  <a:txBody>
                    <a:bodyPr/>
                    <a:lstStyle/>
                    <a:p>
                      <a:pPr algn="ctr" fontAlgn="b"/>
                      <a:r>
                        <a:rPr lang="ja-JP" altLang="en-US" sz="1400" u="none" strike="noStrike" dirty="0">
                          <a:effectLst/>
                        </a:rPr>
                        <a:t>合計</a:t>
                      </a:r>
                      <a:endParaRPr lang="ja-JP" altLang="en-US" sz="1400" b="0" i="0" u="none" strike="noStrike" dirty="0">
                        <a:solidFill>
                          <a:srgbClr val="000000"/>
                        </a:solidFill>
                        <a:effectLst/>
                        <a:latin typeface="MS Gothic"/>
                      </a:endParaRPr>
                    </a:p>
                  </a:txBody>
                  <a:tcPr marL="5715" marR="5715" marT="5715" marB="0" anchor="b"/>
                </a:tc>
              </a:tr>
              <a:tr h="261503">
                <a:tc gridSpan="2" vMerge="1">
                  <a:txBody>
                    <a:bodyPr/>
                    <a:lstStyle/>
                    <a:p>
                      <a:endParaRPr kumimoji="1" lang="ja-JP" altLang="en-US"/>
                    </a:p>
                  </a:txBody>
                  <a:tcPr/>
                </a:tc>
                <a:tc hMerge="1" vMerge="1">
                  <a:txBody>
                    <a:bodyPr/>
                    <a:lstStyle/>
                    <a:p>
                      <a:endParaRPr kumimoji="1" lang="ja-JP" altLang="en-US"/>
                    </a:p>
                  </a:txBody>
                  <a:tcPr/>
                </a:tc>
                <a:tc>
                  <a:txBody>
                    <a:bodyPr/>
                    <a:lstStyle/>
                    <a:p>
                      <a:pPr algn="ctr" fontAlgn="b"/>
                      <a:r>
                        <a:rPr lang="ja-JP" altLang="en-US" sz="1400" u="none" strike="noStrike">
                          <a:effectLst/>
                        </a:rPr>
                        <a:t>トイレ内</a:t>
                      </a:r>
                      <a:endParaRPr lang="ja-JP" altLang="en-US" sz="1400" b="0" i="0" u="none" strike="noStrike">
                        <a:solidFill>
                          <a:srgbClr val="000000"/>
                        </a:solidFill>
                        <a:effectLst/>
                        <a:latin typeface="MS Gothic"/>
                      </a:endParaRPr>
                    </a:p>
                  </a:txBody>
                  <a:tcPr marL="5715" marR="5715" marT="5715" marB="0" anchor="b"/>
                </a:tc>
                <a:tc>
                  <a:txBody>
                    <a:bodyPr/>
                    <a:lstStyle/>
                    <a:p>
                      <a:pPr algn="ctr" fontAlgn="b"/>
                      <a:r>
                        <a:rPr lang="ja-JP" altLang="en-US" sz="1400" u="none" strike="noStrike">
                          <a:effectLst/>
                        </a:rPr>
                        <a:t>トイレ外</a:t>
                      </a:r>
                      <a:endParaRPr lang="ja-JP" altLang="en-US" sz="1400" b="0" i="0" u="none" strike="noStrike">
                        <a:solidFill>
                          <a:srgbClr val="000000"/>
                        </a:solidFill>
                        <a:effectLst/>
                        <a:latin typeface="MS Gothic"/>
                      </a:endParaRPr>
                    </a:p>
                  </a:txBody>
                  <a:tcPr marL="5715" marR="5715" marT="5715" marB="0" anchor="b"/>
                </a:tc>
                <a:tc vMerge="1">
                  <a:txBody>
                    <a:bodyPr/>
                    <a:lstStyle/>
                    <a:p>
                      <a:endParaRPr kumimoji="1" lang="ja-JP" altLang="en-US"/>
                    </a:p>
                  </a:txBody>
                  <a:tcPr/>
                </a:tc>
              </a:tr>
              <a:tr h="261503">
                <a:tc rowSpan="2">
                  <a:txBody>
                    <a:bodyPr/>
                    <a:lstStyle/>
                    <a:p>
                      <a:pPr algn="ctr" fontAlgn="t"/>
                      <a:endParaRPr lang="en-US" altLang="ja-JP" sz="1400" u="none" strike="noStrike" dirty="0" smtClean="0">
                        <a:effectLst/>
                      </a:endParaRPr>
                    </a:p>
                    <a:p>
                      <a:pPr algn="ctr" fontAlgn="t"/>
                      <a:r>
                        <a:rPr lang="ja-JP" altLang="en-US" sz="1400" u="none" strike="noStrike" dirty="0" smtClean="0">
                          <a:effectLst/>
                        </a:rPr>
                        <a:t>回答</a:t>
                      </a:r>
                      <a:endParaRPr lang="ja-JP" altLang="en-US" sz="1400" b="0" i="0" u="none" strike="noStrike" dirty="0">
                        <a:solidFill>
                          <a:srgbClr val="000000"/>
                        </a:solidFill>
                        <a:effectLst/>
                        <a:latin typeface="MS Gothic"/>
                      </a:endParaRPr>
                    </a:p>
                  </a:txBody>
                  <a:tcPr marL="5715" marR="5715" marT="5715" marB="0"/>
                </a:tc>
                <a:tc>
                  <a:txBody>
                    <a:bodyPr/>
                    <a:lstStyle/>
                    <a:p>
                      <a:pPr algn="l" fontAlgn="t"/>
                      <a:r>
                        <a:rPr lang="ja-JP" altLang="en-US" sz="1400" u="none" strike="noStrike" dirty="0" smtClean="0">
                          <a:effectLst/>
                        </a:rPr>
                        <a:t>認知した</a:t>
                      </a:r>
                      <a:endParaRPr lang="ja-JP" altLang="en-US" sz="1400" b="0" i="0" u="none" strike="noStrike" dirty="0">
                        <a:solidFill>
                          <a:srgbClr val="000000"/>
                        </a:solidFill>
                        <a:effectLst/>
                        <a:latin typeface="MS Gothic"/>
                      </a:endParaRPr>
                    </a:p>
                  </a:txBody>
                  <a:tcPr marL="5715" marR="5715" marT="5715" marB="0"/>
                </a:tc>
                <a:tc>
                  <a:txBody>
                    <a:bodyPr/>
                    <a:lstStyle/>
                    <a:p>
                      <a:pPr algn="r" fontAlgn="ctr"/>
                      <a:r>
                        <a:rPr lang="en-US" altLang="ja-JP" sz="1400" u="none" strike="noStrike">
                          <a:effectLst/>
                        </a:rPr>
                        <a:t>20</a:t>
                      </a:r>
                      <a:endParaRPr lang="en-US" altLang="ja-JP" sz="1400" b="0" i="0" u="none" strike="noStrike">
                        <a:solidFill>
                          <a:srgbClr val="000000"/>
                        </a:solidFill>
                        <a:effectLst/>
                        <a:latin typeface="MS Gothic"/>
                      </a:endParaRPr>
                    </a:p>
                  </a:txBody>
                  <a:tcPr marL="5715" marR="5715" marT="5715" marB="0" anchor="ctr"/>
                </a:tc>
                <a:tc>
                  <a:txBody>
                    <a:bodyPr/>
                    <a:lstStyle/>
                    <a:p>
                      <a:pPr algn="r" fontAlgn="ctr"/>
                      <a:r>
                        <a:rPr lang="en-US" altLang="ja-JP" sz="1400" u="none" strike="noStrike">
                          <a:effectLst/>
                        </a:rPr>
                        <a:t>5</a:t>
                      </a:r>
                      <a:endParaRPr lang="en-US" altLang="ja-JP" sz="1400" b="0" i="0" u="none" strike="noStrike">
                        <a:solidFill>
                          <a:srgbClr val="000000"/>
                        </a:solidFill>
                        <a:effectLst/>
                        <a:latin typeface="MS Gothic"/>
                      </a:endParaRPr>
                    </a:p>
                  </a:txBody>
                  <a:tcPr marL="5715" marR="5715" marT="5715" marB="0" anchor="ctr"/>
                </a:tc>
                <a:tc>
                  <a:txBody>
                    <a:bodyPr/>
                    <a:lstStyle/>
                    <a:p>
                      <a:pPr algn="r" fontAlgn="ctr"/>
                      <a:r>
                        <a:rPr lang="en-US" altLang="ja-JP" sz="1400" u="none" strike="noStrike">
                          <a:effectLst/>
                        </a:rPr>
                        <a:t>25</a:t>
                      </a:r>
                      <a:endParaRPr lang="en-US" altLang="ja-JP" sz="1400" b="0" i="0" u="none" strike="noStrike">
                        <a:solidFill>
                          <a:srgbClr val="000000"/>
                        </a:solidFill>
                        <a:effectLst/>
                        <a:latin typeface="MS Gothic"/>
                      </a:endParaRPr>
                    </a:p>
                  </a:txBody>
                  <a:tcPr marL="5715" marR="5715" marT="5715" marB="0" anchor="ctr"/>
                </a:tc>
              </a:tr>
              <a:tr h="250133">
                <a:tc vMerge="1">
                  <a:txBody>
                    <a:bodyPr/>
                    <a:lstStyle/>
                    <a:p>
                      <a:endParaRPr kumimoji="1" lang="ja-JP" altLang="en-US"/>
                    </a:p>
                  </a:txBody>
                  <a:tcPr/>
                </a:tc>
                <a:tc>
                  <a:txBody>
                    <a:bodyPr/>
                    <a:lstStyle/>
                    <a:p>
                      <a:pPr algn="l" fontAlgn="t"/>
                      <a:r>
                        <a:rPr lang="ja-JP" altLang="en-US" sz="1400" u="none" strike="noStrike" dirty="0" smtClean="0">
                          <a:effectLst/>
                        </a:rPr>
                        <a:t>認知していない</a:t>
                      </a:r>
                      <a:endParaRPr lang="ja-JP" altLang="en-US" sz="1400" b="0" i="0" u="none" strike="noStrike" dirty="0">
                        <a:solidFill>
                          <a:srgbClr val="000000"/>
                        </a:solidFill>
                        <a:effectLst/>
                        <a:latin typeface="MS Gothic"/>
                      </a:endParaRPr>
                    </a:p>
                  </a:txBody>
                  <a:tcPr marL="5715" marR="5715" marT="5715" marB="0"/>
                </a:tc>
                <a:tc>
                  <a:txBody>
                    <a:bodyPr/>
                    <a:lstStyle/>
                    <a:p>
                      <a:pPr algn="r" fontAlgn="ctr"/>
                      <a:r>
                        <a:rPr lang="en-US" altLang="ja-JP" sz="1400" u="none" strike="noStrike" dirty="0">
                          <a:effectLst/>
                        </a:rPr>
                        <a:t>15</a:t>
                      </a:r>
                      <a:endParaRPr lang="en-US" altLang="ja-JP" sz="1400" b="0" i="0" u="none" strike="noStrike" dirty="0">
                        <a:solidFill>
                          <a:srgbClr val="000000"/>
                        </a:solidFill>
                        <a:effectLst/>
                        <a:latin typeface="MS Gothic"/>
                      </a:endParaRPr>
                    </a:p>
                  </a:txBody>
                  <a:tcPr marL="5715" marR="5715" marT="5715" marB="0" anchor="ctr"/>
                </a:tc>
                <a:tc>
                  <a:txBody>
                    <a:bodyPr/>
                    <a:lstStyle/>
                    <a:p>
                      <a:pPr algn="r" fontAlgn="ctr"/>
                      <a:r>
                        <a:rPr lang="en-US" altLang="ja-JP" sz="1400" u="none" strike="noStrike">
                          <a:effectLst/>
                        </a:rPr>
                        <a:t>14</a:t>
                      </a:r>
                      <a:endParaRPr lang="en-US" altLang="ja-JP" sz="1400" b="0" i="0" u="none" strike="noStrike">
                        <a:solidFill>
                          <a:srgbClr val="000000"/>
                        </a:solidFill>
                        <a:effectLst/>
                        <a:latin typeface="MS Gothic"/>
                      </a:endParaRPr>
                    </a:p>
                  </a:txBody>
                  <a:tcPr marL="5715" marR="5715" marT="5715" marB="0" anchor="ctr"/>
                </a:tc>
                <a:tc>
                  <a:txBody>
                    <a:bodyPr/>
                    <a:lstStyle/>
                    <a:p>
                      <a:pPr algn="r" fontAlgn="ctr"/>
                      <a:r>
                        <a:rPr lang="en-US" altLang="ja-JP" sz="1400" u="none" strike="noStrike">
                          <a:effectLst/>
                        </a:rPr>
                        <a:t>29</a:t>
                      </a:r>
                      <a:endParaRPr lang="en-US" altLang="ja-JP" sz="1400" b="0" i="0" u="none" strike="noStrike">
                        <a:solidFill>
                          <a:srgbClr val="000000"/>
                        </a:solidFill>
                        <a:effectLst/>
                        <a:latin typeface="MS Gothic"/>
                      </a:endParaRPr>
                    </a:p>
                  </a:txBody>
                  <a:tcPr marL="5715" marR="5715" marT="5715" marB="0" anchor="ctr"/>
                </a:tc>
              </a:tr>
              <a:tr h="261503">
                <a:tc gridSpan="2">
                  <a:txBody>
                    <a:bodyPr/>
                    <a:lstStyle/>
                    <a:p>
                      <a:pPr algn="r" fontAlgn="t"/>
                      <a:r>
                        <a:rPr lang="ja-JP" altLang="en-US" sz="1400" u="none" strike="noStrike" dirty="0">
                          <a:effectLst/>
                        </a:rPr>
                        <a:t>合計</a:t>
                      </a:r>
                      <a:endParaRPr lang="ja-JP" altLang="en-US" sz="1400" b="0" i="0" u="none" strike="noStrike" dirty="0">
                        <a:solidFill>
                          <a:srgbClr val="000000"/>
                        </a:solidFill>
                        <a:effectLst/>
                        <a:latin typeface="MS Gothic"/>
                      </a:endParaRPr>
                    </a:p>
                  </a:txBody>
                  <a:tcPr marL="5715" marR="5715" marT="5715" marB="0"/>
                </a:tc>
                <a:tc hMerge="1">
                  <a:txBody>
                    <a:bodyPr/>
                    <a:lstStyle/>
                    <a:p>
                      <a:endParaRPr kumimoji="1" lang="ja-JP" altLang="en-US"/>
                    </a:p>
                  </a:txBody>
                  <a:tcPr/>
                </a:tc>
                <a:tc>
                  <a:txBody>
                    <a:bodyPr/>
                    <a:lstStyle/>
                    <a:p>
                      <a:pPr algn="r" fontAlgn="ctr"/>
                      <a:r>
                        <a:rPr lang="en-US" altLang="ja-JP" sz="1400" u="none" strike="noStrike">
                          <a:effectLst/>
                        </a:rPr>
                        <a:t>35</a:t>
                      </a:r>
                      <a:endParaRPr lang="en-US" altLang="ja-JP" sz="1400" b="0" i="0" u="none" strike="noStrike">
                        <a:solidFill>
                          <a:srgbClr val="000000"/>
                        </a:solidFill>
                        <a:effectLst/>
                        <a:latin typeface="MS Gothic"/>
                      </a:endParaRPr>
                    </a:p>
                  </a:txBody>
                  <a:tcPr marL="5715" marR="5715" marT="5715" marB="0" anchor="ctr"/>
                </a:tc>
                <a:tc>
                  <a:txBody>
                    <a:bodyPr/>
                    <a:lstStyle/>
                    <a:p>
                      <a:pPr algn="r" fontAlgn="ctr"/>
                      <a:r>
                        <a:rPr lang="en-US" altLang="ja-JP" sz="1400" u="none" strike="noStrike" dirty="0">
                          <a:effectLst/>
                        </a:rPr>
                        <a:t>19</a:t>
                      </a:r>
                      <a:endParaRPr lang="en-US" altLang="ja-JP" sz="1400" b="0" i="0" u="none" strike="noStrike" dirty="0">
                        <a:solidFill>
                          <a:srgbClr val="000000"/>
                        </a:solidFill>
                        <a:effectLst/>
                        <a:latin typeface="MS Gothic"/>
                      </a:endParaRPr>
                    </a:p>
                  </a:txBody>
                  <a:tcPr marL="5715" marR="5715" marT="5715" marB="0" anchor="ctr"/>
                </a:tc>
                <a:tc>
                  <a:txBody>
                    <a:bodyPr/>
                    <a:lstStyle/>
                    <a:p>
                      <a:pPr algn="r" fontAlgn="ctr"/>
                      <a:r>
                        <a:rPr lang="en-US" altLang="ja-JP" sz="1400" u="none" strike="noStrike" dirty="0">
                          <a:effectLst/>
                        </a:rPr>
                        <a:t>54</a:t>
                      </a:r>
                      <a:endParaRPr lang="en-US" altLang="ja-JP" sz="1400" b="0" i="0" u="none" strike="noStrike" dirty="0">
                        <a:solidFill>
                          <a:srgbClr val="000000"/>
                        </a:solidFill>
                        <a:effectLst/>
                        <a:latin typeface="MS Gothic"/>
                      </a:endParaRPr>
                    </a:p>
                  </a:txBody>
                  <a:tcPr marL="5715" marR="5715" marT="5715" marB="0" anchor="ctr"/>
                </a:tc>
              </a:tr>
            </a:tbl>
          </a:graphicData>
        </a:graphic>
      </p:graphicFrame>
      <p:graphicFrame>
        <p:nvGraphicFramePr>
          <p:cNvPr id="8" name="表 7"/>
          <p:cNvGraphicFramePr>
            <a:graphicFrameLocks noGrp="1"/>
          </p:cNvGraphicFramePr>
          <p:nvPr>
            <p:extLst/>
          </p:nvPr>
        </p:nvGraphicFramePr>
        <p:xfrm>
          <a:off x="707625" y="4423675"/>
          <a:ext cx="3166746" cy="864095"/>
        </p:xfrm>
        <a:graphic>
          <a:graphicData uri="http://schemas.openxmlformats.org/drawingml/2006/table">
            <a:tbl>
              <a:tblPr>
                <a:tableStyleId>{22838BEF-8BB2-4498-84A7-C5851F593DF1}</a:tableStyleId>
              </a:tblPr>
              <a:tblGrid>
                <a:gridCol w="765716"/>
                <a:gridCol w="656327"/>
                <a:gridCol w="656327"/>
                <a:gridCol w="1088376"/>
              </a:tblGrid>
              <a:tr h="372251">
                <a:tc>
                  <a:txBody>
                    <a:bodyPr/>
                    <a:lstStyle/>
                    <a:p>
                      <a:pPr algn="l" fontAlgn="b"/>
                      <a:r>
                        <a:rPr lang="ja-JP" altLang="en-US" sz="1200" u="none" strike="noStrike" dirty="0">
                          <a:effectLst/>
                        </a:rPr>
                        <a:t>　</a:t>
                      </a:r>
                      <a:endParaRPr lang="ja-JP" altLang="en-US" sz="1200" b="0" i="0" u="none" strike="noStrike" dirty="0">
                        <a:solidFill>
                          <a:srgbClr val="000000"/>
                        </a:solidFill>
                        <a:effectLst/>
                        <a:latin typeface="MS Gothic"/>
                      </a:endParaRPr>
                    </a:p>
                  </a:txBody>
                  <a:tcPr marL="5715" marR="5715" marT="5715" marB="0" anchor="b"/>
                </a:tc>
                <a:tc>
                  <a:txBody>
                    <a:bodyPr/>
                    <a:lstStyle/>
                    <a:p>
                      <a:pPr algn="ctr" fontAlgn="b"/>
                      <a:r>
                        <a:rPr lang="ja-JP" altLang="en-US" sz="1200" u="none" strike="noStrike" dirty="0">
                          <a:effectLst/>
                        </a:rPr>
                        <a:t>値</a:t>
                      </a:r>
                      <a:endParaRPr lang="ja-JP" altLang="en-US" sz="1200" b="0" i="0" u="none" strike="noStrike" dirty="0">
                        <a:solidFill>
                          <a:srgbClr val="000000"/>
                        </a:solidFill>
                        <a:effectLst/>
                        <a:latin typeface="MS Gothic"/>
                      </a:endParaRPr>
                    </a:p>
                  </a:txBody>
                  <a:tcPr marL="5715" marR="5715" marT="5715" marB="0" anchor="b"/>
                </a:tc>
                <a:tc>
                  <a:txBody>
                    <a:bodyPr/>
                    <a:lstStyle/>
                    <a:p>
                      <a:pPr algn="ctr" fontAlgn="b"/>
                      <a:r>
                        <a:rPr lang="ja-JP" altLang="en-US" sz="1200" u="none" strike="noStrike" dirty="0">
                          <a:effectLst/>
                        </a:rPr>
                        <a:t>自由度</a:t>
                      </a:r>
                      <a:endParaRPr lang="ja-JP" altLang="en-US" sz="1200" b="0" i="0" u="none" strike="noStrike" dirty="0">
                        <a:solidFill>
                          <a:srgbClr val="000000"/>
                        </a:solidFill>
                        <a:effectLst/>
                        <a:latin typeface="MS Gothic"/>
                      </a:endParaRPr>
                    </a:p>
                  </a:txBody>
                  <a:tcPr marL="5715" marR="5715" marT="5715" marB="0" anchor="b"/>
                </a:tc>
                <a:tc>
                  <a:txBody>
                    <a:bodyPr/>
                    <a:lstStyle/>
                    <a:p>
                      <a:pPr algn="ctr" fontAlgn="b"/>
                      <a:r>
                        <a:rPr lang="zh-TW" altLang="en-US" sz="1200" u="none" strike="noStrike" dirty="0">
                          <a:effectLst/>
                        </a:rPr>
                        <a:t>漸近有意確率 </a:t>
                      </a:r>
                      <a:r>
                        <a:rPr lang="en-US" altLang="zh-TW" sz="1200" u="none" strike="noStrike" dirty="0">
                          <a:effectLst/>
                        </a:rPr>
                        <a:t>(</a:t>
                      </a:r>
                      <a:r>
                        <a:rPr lang="zh-TW" altLang="en-US" sz="1200" u="none" strike="noStrike" dirty="0">
                          <a:effectLst/>
                        </a:rPr>
                        <a:t>両側</a:t>
                      </a:r>
                      <a:r>
                        <a:rPr lang="en-US" altLang="zh-TW" sz="1200" u="none" strike="noStrike" dirty="0">
                          <a:effectLst/>
                        </a:rPr>
                        <a:t>)</a:t>
                      </a:r>
                      <a:endParaRPr lang="en-US" altLang="zh-TW" sz="12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5715" marR="5715" marT="5715" marB="0" anchor="b"/>
                </a:tc>
              </a:tr>
              <a:tr h="491844">
                <a:tc>
                  <a:txBody>
                    <a:bodyPr/>
                    <a:lstStyle/>
                    <a:p>
                      <a:pPr algn="l" fontAlgn="t"/>
                      <a:r>
                        <a:rPr lang="en-US" sz="1200" u="none" strike="noStrike">
                          <a:effectLst/>
                        </a:rPr>
                        <a:t>Pearson </a:t>
                      </a:r>
                      <a:r>
                        <a:rPr lang="ja-JP" altLang="en-US" sz="1200" u="none" strike="noStrike">
                          <a:effectLst/>
                        </a:rPr>
                        <a:t>のカイ </a:t>
                      </a:r>
                      <a:r>
                        <a:rPr lang="en-US" altLang="ja-JP" sz="1200" u="none" strike="noStrike">
                          <a:effectLst/>
                        </a:rPr>
                        <a:t>2 </a:t>
                      </a:r>
                      <a:r>
                        <a:rPr lang="ja-JP" altLang="en-US" sz="1200" u="none" strike="noStrike">
                          <a:effectLst/>
                        </a:rPr>
                        <a:t>乗</a:t>
                      </a:r>
                      <a:endParaRPr lang="ja-JP" altLang="en-US" sz="1200" b="0" i="0" u="none" strike="noStrike">
                        <a:solidFill>
                          <a:srgbClr val="000000"/>
                        </a:solidFill>
                        <a:effectLst/>
                        <a:latin typeface="MS Gothic"/>
                      </a:endParaRPr>
                    </a:p>
                  </a:txBody>
                  <a:tcPr marL="5715" marR="5715" marT="5715" marB="0"/>
                </a:tc>
                <a:tc>
                  <a:txBody>
                    <a:bodyPr/>
                    <a:lstStyle/>
                    <a:p>
                      <a:pPr algn="r" fontAlgn="ctr"/>
                      <a:r>
                        <a:rPr lang="en-US" sz="1200" u="none" strike="noStrike" dirty="0">
                          <a:effectLst/>
                        </a:rPr>
                        <a:t>4.707</a:t>
                      </a:r>
                      <a:r>
                        <a:rPr lang="en-US" sz="1200" u="none" strike="noStrike" baseline="30000" dirty="0">
                          <a:effectLst/>
                        </a:rPr>
                        <a:t>a</a:t>
                      </a:r>
                      <a:endParaRPr lang="en-US" sz="1200" b="0" i="0" u="none" strike="noStrike" dirty="0">
                        <a:solidFill>
                          <a:srgbClr val="000000"/>
                        </a:solidFill>
                        <a:effectLst/>
                        <a:latin typeface="MS Gothic"/>
                      </a:endParaRPr>
                    </a:p>
                  </a:txBody>
                  <a:tcPr marL="5715" marR="5715" marT="5715" marB="0" anchor="ctr"/>
                </a:tc>
                <a:tc>
                  <a:txBody>
                    <a:bodyPr/>
                    <a:lstStyle/>
                    <a:p>
                      <a:pPr algn="r" fontAlgn="ctr"/>
                      <a:r>
                        <a:rPr lang="en-US" altLang="ja-JP" sz="1200" u="none" strike="noStrike" dirty="0">
                          <a:effectLst/>
                        </a:rPr>
                        <a:t>1</a:t>
                      </a:r>
                      <a:endParaRPr lang="en-US" altLang="ja-JP" sz="1200" b="0" i="0" u="none" strike="noStrike" dirty="0">
                        <a:solidFill>
                          <a:srgbClr val="000000"/>
                        </a:solidFill>
                        <a:effectLst/>
                        <a:latin typeface="MS Gothic"/>
                      </a:endParaRPr>
                    </a:p>
                  </a:txBody>
                  <a:tcPr marL="5715" marR="5715" marT="5715" marB="0" anchor="ctr"/>
                </a:tc>
                <a:tc>
                  <a:txBody>
                    <a:bodyPr/>
                    <a:lstStyle/>
                    <a:p>
                      <a:pPr algn="r" fontAlgn="ctr"/>
                      <a:r>
                        <a:rPr lang="en-US" altLang="ja-JP" sz="1200" u="none" strike="noStrike" dirty="0">
                          <a:effectLst/>
                        </a:rPr>
                        <a:t>.030</a:t>
                      </a:r>
                      <a:endParaRPr lang="en-US" altLang="ja-JP" sz="1200" b="0" i="0" u="none" strike="noStrike" dirty="0">
                        <a:solidFill>
                          <a:srgbClr val="000000"/>
                        </a:solidFill>
                        <a:effectLst/>
                        <a:latin typeface="MS Gothic"/>
                      </a:endParaRPr>
                    </a:p>
                  </a:txBody>
                  <a:tcPr marL="5715" marR="5715" marT="5715" marB="0" anchor="ctr"/>
                </a:tc>
              </a:tr>
            </a:tbl>
          </a:graphicData>
        </a:graphic>
      </p:graphicFrame>
      <p:sp>
        <p:nvSpPr>
          <p:cNvPr id="9" name="円/楕円 8"/>
          <p:cNvSpPr/>
          <p:nvPr/>
        </p:nvSpPr>
        <p:spPr>
          <a:xfrm>
            <a:off x="3503579" y="4855721"/>
            <a:ext cx="432048" cy="378042"/>
          </a:xfrm>
          <a:prstGeom prst="ellipse">
            <a:avLst/>
          </a:prstGeom>
          <a:noFill/>
          <a:ln w="38100">
            <a:solidFill>
              <a:srgbClr val="0070C0"/>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ja-JP" altLang="en-US" sz="1350"/>
          </a:p>
        </p:txBody>
      </p:sp>
      <p:sp>
        <p:nvSpPr>
          <p:cNvPr id="11" name="角丸四角形 10"/>
          <p:cNvSpPr/>
          <p:nvPr/>
        </p:nvSpPr>
        <p:spPr>
          <a:xfrm>
            <a:off x="1925706" y="989550"/>
            <a:ext cx="5400600" cy="1512168"/>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ja-JP" altLang="en-US" sz="1350" dirty="0"/>
              <a:t>帰無仮説</a:t>
            </a:r>
            <a:endParaRPr lang="en-US" altLang="ja-JP" sz="1350" dirty="0"/>
          </a:p>
          <a:p>
            <a:pPr lvl="1"/>
            <a:r>
              <a:rPr lang="ja-JP" altLang="en-US" sz="1350" dirty="0"/>
              <a:t>広告の存在を認知する人が発生する確率は、</a:t>
            </a:r>
            <a:endParaRPr lang="en-US" altLang="ja-JP" sz="1350" dirty="0"/>
          </a:p>
          <a:p>
            <a:pPr lvl="1"/>
            <a:r>
              <a:rPr lang="ja-JP" altLang="en-US" sz="1350" dirty="0"/>
              <a:t>トイレでも他の場所でも</a:t>
            </a:r>
            <a:r>
              <a:rPr lang="ja-JP" altLang="en-US" sz="1350" u="sng" dirty="0"/>
              <a:t>同じである</a:t>
            </a:r>
            <a:r>
              <a:rPr lang="ja-JP" altLang="en-US" sz="1350" dirty="0"/>
              <a:t>。</a:t>
            </a:r>
            <a:endParaRPr lang="en-US" altLang="ja-JP" sz="1350" dirty="0"/>
          </a:p>
          <a:p>
            <a:pPr lvl="1"/>
            <a:endParaRPr lang="en-US" altLang="ja-JP" sz="1350" dirty="0"/>
          </a:p>
          <a:p>
            <a:r>
              <a:rPr lang="ja-JP" altLang="en-US" sz="1350" dirty="0"/>
              <a:t>対立仮説</a:t>
            </a:r>
            <a:endParaRPr lang="en-US" altLang="ja-JP" sz="1350" dirty="0"/>
          </a:p>
          <a:p>
            <a:pPr lvl="1"/>
            <a:r>
              <a:rPr lang="ja-JP" altLang="en-US" sz="1350" dirty="0"/>
              <a:t>広告の存在を認知する人が発生する確率は、</a:t>
            </a:r>
            <a:endParaRPr lang="en-US" altLang="ja-JP" sz="1350" dirty="0"/>
          </a:p>
          <a:p>
            <a:pPr lvl="1"/>
            <a:r>
              <a:rPr lang="ja-JP" altLang="en-US" sz="1350" dirty="0"/>
              <a:t>トイレと他の</a:t>
            </a:r>
            <a:r>
              <a:rPr lang="ja-JP" altLang="en-US" sz="1350" dirty="0"/>
              <a:t>場所とで</a:t>
            </a:r>
            <a:r>
              <a:rPr lang="ja-JP" altLang="en-US" sz="1350" u="sng" dirty="0"/>
              <a:t>差がある</a:t>
            </a:r>
            <a:r>
              <a:rPr lang="ja-JP" altLang="en-US" sz="1350" dirty="0"/>
              <a:t>。</a:t>
            </a:r>
            <a:endParaRPr lang="en-US" altLang="ja-JP" sz="1350" dirty="0"/>
          </a:p>
        </p:txBody>
      </p:sp>
      <p:sp>
        <p:nvSpPr>
          <p:cNvPr id="12" name="1 つの角を切り取った四角形 11"/>
          <p:cNvSpPr/>
          <p:nvPr/>
        </p:nvSpPr>
        <p:spPr>
          <a:xfrm>
            <a:off x="5733316" y="3762587"/>
            <a:ext cx="2592288" cy="864096"/>
          </a:xfrm>
          <a:prstGeom prst="snip1Rect">
            <a:avLst/>
          </a:prstGeom>
        </p:spPr>
        <p:style>
          <a:lnRef idx="2">
            <a:schemeClr val="accent5"/>
          </a:lnRef>
          <a:fillRef idx="1">
            <a:schemeClr val="lt1"/>
          </a:fillRef>
          <a:effectRef idx="0">
            <a:schemeClr val="accent5"/>
          </a:effectRef>
          <a:fontRef idx="minor">
            <a:schemeClr val="dk1"/>
          </a:fontRef>
        </p:style>
        <p:txBody>
          <a:bodyPr rtlCol="0" anchor="ctr"/>
          <a:lstStyle/>
          <a:p>
            <a:r>
              <a:rPr lang="en-US" altLang="ja-JP" sz="1350" dirty="0"/>
              <a:t>p=0.03&lt;0.05</a:t>
            </a:r>
            <a:r>
              <a:rPr lang="ja-JP" altLang="en-US" sz="1350" dirty="0" err="1"/>
              <a:t>なの</a:t>
            </a:r>
            <a:r>
              <a:rPr lang="ja-JP" altLang="en-US" sz="1350" dirty="0"/>
              <a:t>で</a:t>
            </a:r>
            <a:endParaRPr lang="en-US" altLang="ja-JP" sz="1350" dirty="0"/>
          </a:p>
          <a:p>
            <a:r>
              <a:rPr lang="ja-JP" altLang="en-US" sz="1350" dirty="0"/>
              <a:t>帰無仮説は</a:t>
            </a:r>
            <a:r>
              <a:rPr lang="en-US" altLang="ja-JP" sz="1350" dirty="0"/>
              <a:t>5%</a:t>
            </a:r>
            <a:r>
              <a:rPr lang="ja-JP" altLang="en-US" sz="1350" dirty="0"/>
              <a:t>水準で棄却される。</a:t>
            </a:r>
          </a:p>
        </p:txBody>
      </p:sp>
    </p:spTree>
    <p:extLst>
      <p:ext uri="{BB962C8B-B14F-4D97-AF65-F5344CB8AC3E}">
        <p14:creationId xmlns:p14="http://schemas.microsoft.com/office/powerpoint/2010/main" val="1850992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グラフ 3"/>
          <p:cNvGraphicFramePr>
            <a:graphicFrameLocks/>
          </p:cNvGraphicFramePr>
          <p:nvPr>
            <p:extLst/>
          </p:nvPr>
        </p:nvGraphicFramePr>
        <p:xfrm>
          <a:off x="327992" y="822463"/>
          <a:ext cx="4134677" cy="424400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グラフ 5"/>
          <p:cNvGraphicFramePr>
            <a:graphicFrameLocks/>
          </p:cNvGraphicFramePr>
          <p:nvPr>
            <p:extLst/>
          </p:nvPr>
        </p:nvGraphicFramePr>
        <p:xfrm>
          <a:off x="4621696" y="822463"/>
          <a:ext cx="4293704" cy="4144618"/>
        </p:xfrm>
        <a:graphic>
          <a:graphicData uri="http://schemas.openxmlformats.org/drawingml/2006/chart">
            <c:chart xmlns:c="http://schemas.openxmlformats.org/drawingml/2006/chart" xmlns:r="http://schemas.openxmlformats.org/officeDocument/2006/relationships" r:id="rId3"/>
          </a:graphicData>
        </a:graphic>
      </p:graphicFrame>
      <p:sp>
        <p:nvSpPr>
          <p:cNvPr id="7" name="正方形/長方形 6"/>
          <p:cNvSpPr/>
          <p:nvPr/>
        </p:nvSpPr>
        <p:spPr>
          <a:xfrm>
            <a:off x="1278572" y="3863837"/>
            <a:ext cx="6527220" cy="1421296"/>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r>
              <a:rPr lang="ja-JP" altLang="en-US" sz="1350" dirty="0"/>
              <a:t>仮説①　  トイレに貼ってある広告と他の場所に貼ってある広告では、</a:t>
            </a:r>
            <a:endParaRPr lang="en-US" altLang="ja-JP" sz="1350" dirty="0"/>
          </a:p>
          <a:p>
            <a:pPr lvl="2"/>
            <a:r>
              <a:rPr lang="ja-JP" altLang="en-US" sz="1350" dirty="0"/>
              <a:t>同じ広告であっても</a:t>
            </a:r>
            <a:r>
              <a:rPr lang="ja-JP" altLang="en-US" sz="1350" dirty="0"/>
              <a:t>トイレの</a:t>
            </a:r>
            <a:r>
              <a:rPr lang="ja-JP" altLang="en-US" sz="1350" dirty="0"/>
              <a:t>ほう</a:t>
            </a:r>
            <a:r>
              <a:rPr lang="ja-JP" altLang="en-US" sz="1350" dirty="0"/>
              <a:t>が</a:t>
            </a:r>
            <a:r>
              <a:rPr lang="ja-JP" altLang="en-US" sz="1500" u="sng" dirty="0"/>
              <a:t>広告</a:t>
            </a:r>
            <a:r>
              <a:rPr lang="ja-JP" altLang="en-US" sz="1500" u="sng" dirty="0"/>
              <a:t>の</a:t>
            </a:r>
            <a:r>
              <a:rPr lang="ja-JP" altLang="en-US" sz="1500" u="sng" dirty="0"/>
              <a:t>存在が</a:t>
            </a:r>
            <a:r>
              <a:rPr lang="ja-JP" altLang="en-US" sz="1500" b="1" u="sng" dirty="0"/>
              <a:t>認知</a:t>
            </a:r>
            <a:r>
              <a:rPr lang="ja-JP" altLang="en-US" sz="1350" dirty="0"/>
              <a:t>されやすい。</a:t>
            </a:r>
            <a:endParaRPr lang="en-US" altLang="ja-JP" sz="1350" dirty="0"/>
          </a:p>
        </p:txBody>
      </p:sp>
      <p:sp>
        <p:nvSpPr>
          <p:cNvPr id="10" name="円/楕円 9"/>
          <p:cNvSpPr/>
          <p:nvPr/>
        </p:nvSpPr>
        <p:spPr>
          <a:xfrm>
            <a:off x="6468762" y="3991164"/>
            <a:ext cx="1162879" cy="487018"/>
          </a:xfrm>
          <a:prstGeom prst="ellipse">
            <a:avLst/>
          </a:prstGeom>
          <a:noFill/>
          <a:ln w="76200">
            <a:solidFill>
              <a:srgbClr val="002060"/>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ja-JP" altLang="en-US" sz="1350" dirty="0"/>
              <a:t>支持</a:t>
            </a:r>
          </a:p>
        </p:txBody>
      </p:sp>
    </p:spTree>
    <p:extLst>
      <p:ext uri="{BB962C8B-B14F-4D97-AF65-F5344CB8AC3E}">
        <p14:creationId xmlns:p14="http://schemas.microsoft.com/office/powerpoint/2010/main" val="1317624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28650" y="559594"/>
            <a:ext cx="7886700" cy="590861"/>
          </a:xfrm>
        </p:spPr>
        <p:txBody>
          <a:bodyPr/>
          <a:lstStyle/>
          <a:p>
            <a:endParaRPr kumimoji="1" lang="ja-JP" altLang="en-US" dirty="0"/>
          </a:p>
        </p:txBody>
      </p:sp>
      <p:sp>
        <p:nvSpPr>
          <p:cNvPr id="3" name="コンテンツ プレースホルダー 2"/>
          <p:cNvSpPr>
            <a:spLocks noGrp="1"/>
          </p:cNvSpPr>
          <p:nvPr>
            <p:ph idx="1"/>
          </p:nvPr>
        </p:nvSpPr>
        <p:spPr>
          <a:xfrm>
            <a:off x="628650" y="1726924"/>
            <a:ext cx="7886700" cy="3191549"/>
          </a:xfrm>
        </p:spPr>
        <p:txBody>
          <a:bodyPr>
            <a:normAutofit fontScale="92500" lnSpcReduction="10000"/>
          </a:bodyPr>
          <a:lstStyle/>
          <a:p>
            <a:pPr marL="0" indent="0">
              <a:buNone/>
            </a:pPr>
            <a:r>
              <a:rPr lang="ja-JP" altLang="en-US" sz="1350" dirty="0"/>
              <a:t>分析方法：</a:t>
            </a:r>
            <a:r>
              <a:rPr lang="ja-JP" altLang="en-US" sz="1350" dirty="0"/>
              <a:t>対応</a:t>
            </a:r>
            <a:r>
              <a:rPr lang="ja-JP" altLang="en-US" sz="1350" dirty="0"/>
              <a:t>のない</a:t>
            </a:r>
            <a:r>
              <a:rPr lang="ja-JP" altLang="en-US" sz="1350" dirty="0" err="1"/>
              <a:t>ｔ</a:t>
            </a:r>
            <a:r>
              <a:rPr lang="ja-JP" altLang="en-US" sz="1350" dirty="0"/>
              <a:t>検定</a:t>
            </a:r>
            <a:endParaRPr lang="en-US" altLang="ja-JP" sz="1350" dirty="0"/>
          </a:p>
          <a:p>
            <a:pPr marL="342900" lvl="1" indent="0">
              <a:buNone/>
            </a:pPr>
            <a:r>
              <a:rPr lang="ja-JP" altLang="en-US" sz="1125" dirty="0">
                <a:solidFill>
                  <a:prstClr val="black"/>
                </a:solidFill>
              </a:rPr>
              <a:t>理解度の平均値を比べる</a:t>
            </a:r>
          </a:p>
          <a:p>
            <a:pPr marL="0" indent="0">
              <a:buNone/>
            </a:pPr>
            <a:endParaRPr lang="en-US" altLang="ja-JP" sz="1350" dirty="0"/>
          </a:p>
          <a:p>
            <a:pPr marL="0" indent="0">
              <a:buNone/>
            </a:pPr>
            <a:r>
              <a:rPr lang="ja-JP" altLang="en-US" sz="1350" dirty="0"/>
              <a:t>トイレで広告を理解した人</a:t>
            </a:r>
            <a:endParaRPr lang="en-US" altLang="ja-JP" sz="1350" dirty="0"/>
          </a:p>
          <a:p>
            <a:pPr marL="300038" lvl="1" indent="0">
              <a:buNone/>
            </a:pPr>
            <a:r>
              <a:rPr lang="ja-JP" altLang="en-US" sz="1050" dirty="0"/>
              <a:t>パターン</a:t>
            </a:r>
            <a:r>
              <a:rPr lang="en-US" altLang="ja-JP" sz="1050" dirty="0"/>
              <a:t>2</a:t>
            </a:r>
            <a:r>
              <a:rPr lang="ja-JP" altLang="en-US" sz="1050" dirty="0"/>
              <a:t>の被験者</a:t>
            </a:r>
            <a:r>
              <a:rPr lang="en-US" altLang="ja-JP" sz="1050" dirty="0"/>
              <a:t>(</a:t>
            </a:r>
            <a:r>
              <a:rPr lang="ja-JP" altLang="en-US" sz="1050" dirty="0"/>
              <a:t>トイレに行った人</a:t>
            </a:r>
            <a:r>
              <a:rPr lang="en-US" altLang="ja-JP" sz="1050" dirty="0"/>
              <a:t>)</a:t>
            </a:r>
            <a:r>
              <a:rPr lang="ja-JP" altLang="en-US" sz="1050" dirty="0"/>
              <a:t> のうちＱ３（図書館のトイレで広告</a:t>
            </a:r>
            <a:r>
              <a:rPr lang="en-US" altLang="ja-JP" sz="1050" dirty="0"/>
              <a:t>(</a:t>
            </a:r>
            <a:r>
              <a:rPr lang="ja-JP" altLang="en-US" sz="1050" dirty="0"/>
              <a:t>ポスター</a:t>
            </a:r>
            <a:r>
              <a:rPr lang="en-US" altLang="ja-JP" sz="1050" dirty="0"/>
              <a:t>)</a:t>
            </a:r>
            <a:r>
              <a:rPr lang="ja-JP" altLang="en-US" sz="1050" dirty="0"/>
              <a:t>を見ましたか。</a:t>
            </a:r>
            <a:r>
              <a:rPr lang="en-US" altLang="ja-JP" sz="1050" dirty="0"/>
              <a:t>)</a:t>
            </a:r>
            <a:r>
              <a:rPr lang="ja-JP" altLang="en-US" sz="1050" dirty="0"/>
              <a:t>で</a:t>
            </a:r>
            <a:endParaRPr lang="en-US" altLang="ja-JP" sz="1050" dirty="0"/>
          </a:p>
          <a:p>
            <a:pPr marL="300038" lvl="1" indent="0">
              <a:buNone/>
            </a:pPr>
            <a:r>
              <a:rPr lang="en-US" altLang="ja-JP" sz="1050" dirty="0"/>
              <a:t>｢</a:t>
            </a:r>
            <a:r>
              <a:rPr lang="ja-JP" altLang="en-US" sz="1050" dirty="0"/>
              <a:t>１枚見た</a:t>
            </a:r>
            <a:r>
              <a:rPr lang="en-US" altLang="ja-JP" sz="1050" dirty="0"/>
              <a:t>｣</a:t>
            </a:r>
            <a:r>
              <a:rPr lang="ja-JP" altLang="en-US" sz="1050" dirty="0"/>
              <a:t>　または　</a:t>
            </a:r>
            <a:r>
              <a:rPr lang="en-US" altLang="ja-JP" sz="1050" dirty="0"/>
              <a:t>｢</a:t>
            </a:r>
            <a:r>
              <a:rPr lang="ja-JP" altLang="en-US" sz="1050" dirty="0"/>
              <a:t>２枚見た</a:t>
            </a:r>
            <a:r>
              <a:rPr lang="en-US" altLang="ja-JP" sz="1050" dirty="0"/>
              <a:t>｣</a:t>
            </a:r>
            <a:r>
              <a:rPr lang="ja-JP" altLang="en-US" sz="1050" dirty="0"/>
              <a:t>　と回答した人　＊</a:t>
            </a:r>
            <a:r>
              <a:rPr lang="en-US" altLang="ja-JP" sz="1050" dirty="0"/>
              <a:t>Q10</a:t>
            </a:r>
            <a:r>
              <a:rPr lang="ja-JP" altLang="en-US" sz="1050" dirty="0"/>
              <a:t>で「図書館のトイレ以外で見た」と回答した人は無効サンプルとした。</a:t>
            </a:r>
            <a:endParaRPr lang="en-US" altLang="ja-JP" sz="1050" dirty="0"/>
          </a:p>
          <a:p>
            <a:pPr marL="0" indent="0">
              <a:buNone/>
            </a:pPr>
            <a:endParaRPr lang="en-US" altLang="ja-JP" sz="1350" dirty="0"/>
          </a:p>
          <a:p>
            <a:pPr marL="0" indent="0">
              <a:buNone/>
            </a:pPr>
            <a:r>
              <a:rPr lang="ja-JP" altLang="en-US" sz="1350" dirty="0"/>
              <a:t>トイレに行っていないが広告を理解した人</a:t>
            </a:r>
            <a:endParaRPr lang="en-US" altLang="ja-JP" sz="1350" dirty="0"/>
          </a:p>
          <a:p>
            <a:pPr marL="300038" lvl="1" indent="0">
              <a:buNone/>
            </a:pPr>
            <a:r>
              <a:rPr lang="ja-JP" altLang="en-US" sz="1050" dirty="0"/>
              <a:t>パターン</a:t>
            </a:r>
            <a:r>
              <a:rPr lang="en-US" altLang="ja-JP" sz="1050" dirty="0"/>
              <a:t>1</a:t>
            </a:r>
            <a:r>
              <a:rPr lang="ja-JP" altLang="en-US" sz="1050" dirty="0"/>
              <a:t>の被験者</a:t>
            </a:r>
            <a:r>
              <a:rPr lang="en-US" altLang="ja-JP" sz="1050" dirty="0"/>
              <a:t>(</a:t>
            </a:r>
            <a:r>
              <a:rPr lang="ja-JP" altLang="en-US" sz="1050" dirty="0"/>
              <a:t>トイレに行っていない人</a:t>
            </a:r>
            <a:r>
              <a:rPr lang="en-US" altLang="ja-JP" sz="1050" dirty="0"/>
              <a:t>)</a:t>
            </a:r>
            <a:r>
              <a:rPr lang="ja-JP" altLang="en-US" sz="1050" dirty="0"/>
              <a:t>のうち</a:t>
            </a:r>
            <a:r>
              <a:rPr lang="ja-JP" altLang="en-US" sz="1050" dirty="0"/>
              <a:t>Ｑ</a:t>
            </a:r>
            <a:r>
              <a:rPr lang="ja-JP" altLang="en-US" sz="1050" dirty="0"/>
              <a:t>３（この広告をどこかでみたことはありますか。</a:t>
            </a:r>
            <a:r>
              <a:rPr lang="en-US" altLang="ja-JP" sz="1050" dirty="0"/>
              <a:t>)</a:t>
            </a:r>
            <a:r>
              <a:rPr lang="ja-JP" altLang="en-US" sz="1050" dirty="0"/>
              <a:t>で</a:t>
            </a:r>
            <a:endParaRPr lang="en-US" altLang="ja-JP" sz="1050" dirty="0"/>
          </a:p>
          <a:p>
            <a:pPr marL="300038" lvl="1" indent="0">
              <a:buNone/>
            </a:pPr>
            <a:r>
              <a:rPr lang="ja-JP" altLang="en-US" sz="1050" dirty="0"/>
              <a:t>「図書館のトイレ以外で見た」と回答した人</a:t>
            </a:r>
            <a:endParaRPr lang="en-US" altLang="ja-JP" sz="1050" dirty="0"/>
          </a:p>
          <a:p>
            <a:endParaRPr kumimoji="1" lang="en-US" altLang="ja-JP" dirty="0" smtClean="0"/>
          </a:p>
          <a:p>
            <a:pPr marL="0" indent="0">
              <a:buNone/>
            </a:pPr>
            <a:r>
              <a:rPr lang="ja-JP" altLang="en-US" sz="1500" dirty="0"/>
              <a:t>有効サンプル</a:t>
            </a:r>
            <a:endParaRPr lang="en-US" altLang="ja-JP" sz="1500" dirty="0"/>
          </a:p>
          <a:p>
            <a:pPr marL="342900" lvl="1" indent="0">
              <a:buNone/>
            </a:pPr>
            <a:r>
              <a:rPr lang="ja-JP" altLang="en-US" sz="1350" dirty="0"/>
              <a:t>トイレで広告を理解した人　</a:t>
            </a:r>
            <a:r>
              <a:rPr lang="en-US" altLang="ja-JP" sz="1350" dirty="0"/>
              <a:t>		</a:t>
            </a:r>
            <a:r>
              <a:rPr lang="ja-JP" altLang="en-US" sz="1350" dirty="0"/>
              <a:t>　　</a:t>
            </a:r>
            <a:r>
              <a:rPr lang="en-US" altLang="ja-JP" sz="1350" dirty="0"/>
              <a:t>16</a:t>
            </a:r>
            <a:r>
              <a:rPr lang="ja-JP" altLang="en-US" sz="1350" dirty="0"/>
              <a:t>人</a:t>
            </a:r>
            <a:endParaRPr lang="en-US" altLang="ja-JP" sz="1350" dirty="0"/>
          </a:p>
          <a:p>
            <a:pPr marL="342900" lvl="1" indent="0">
              <a:buNone/>
            </a:pPr>
            <a:r>
              <a:rPr lang="ja-JP" altLang="en-US" sz="1350" dirty="0"/>
              <a:t>トイレに行っていないが広告を理解した</a:t>
            </a:r>
            <a:r>
              <a:rPr lang="ja-JP" altLang="en-US" sz="1350" dirty="0"/>
              <a:t>人　</a:t>
            </a:r>
            <a:r>
              <a:rPr lang="en-US" altLang="ja-JP" sz="1350" dirty="0"/>
              <a:t>	</a:t>
            </a:r>
            <a:r>
              <a:rPr lang="ja-JP" altLang="en-US" sz="1350" dirty="0"/>
              <a:t>　　</a:t>
            </a:r>
            <a:r>
              <a:rPr lang="en-US" altLang="ja-JP" sz="1350" dirty="0"/>
              <a:t>5</a:t>
            </a:r>
            <a:r>
              <a:rPr lang="ja-JP" altLang="en-US" sz="1350" dirty="0"/>
              <a:t>人</a:t>
            </a:r>
            <a:endParaRPr lang="ja-JP" altLang="en-US" sz="1350" dirty="0"/>
          </a:p>
          <a:p>
            <a:pPr marL="0" indent="0">
              <a:buNone/>
            </a:pPr>
            <a:endParaRPr kumimoji="1" lang="ja-JP" altLang="en-US" dirty="0"/>
          </a:p>
        </p:txBody>
      </p:sp>
      <p:sp>
        <p:nvSpPr>
          <p:cNvPr id="5" name="正方形/長方形 4"/>
          <p:cNvSpPr/>
          <p:nvPr/>
        </p:nvSpPr>
        <p:spPr>
          <a:xfrm>
            <a:off x="1682679" y="614068"/>
            <a:ext cx="5778642" cy="756084"/>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r>
              <a:rPr lang="ja-JP" altLang="en-US" sz="1350" dirty="0"/>
              <a:t>仮説②　  トイレに貼ってある広告と他の場所に貼ってある広告では、</a:t>
            </a:r>
            <a:endParaRPr lang="en-US" altLang="ja-JP" sz="1350" dirty="0"/>
          </a:p>
          <a:p>
            <a:pPr lvl="2"/>
            <a:r>
              <a:rPr lang="ja-JP" altLang="en-US" sz="1350" dirty="0"/>
              <a:t>同じ広告であっても</a:t>
            </a:r>
            <a:r>
              <a:rPr lang="ja-JP" altLang="en-US" sz="1350" dirty="0"/>
              <a:t>トイレの</a:t>
            </a:r>
            <a:r>
              <a:rPr lang="ja-JP" altLang="en-US" sz="1350" dirty="0"/>
              <a:t>ほう</a:t>
            </a:r>
            <a:r>
              <a:rPr lang="ja-JP" altLang="en-US" sz="1350" dirty="0"/>
              <a:t>が</a:t>
            </a:r>
            <a:r>
              <a:rPr lang="ja-JP" altLang="en-US" sz="1500" u="sng" dirty="0"/>
              <a:t>広告</a:t>
            </a:r>
            <a:r>
              <a:rPr lang="ja-JP" altLang="en-US" sz="1500" u="sng" dirty="0"/>
              <a:t>の内容を</a:t>
            </a:r>
            <a:r>
              <a:rPr lang="ja-JP" altLang="en-US" sz="1500" b="1" u="sng" dirty="0"/>
              <a:t>理解</a:t>
            </a:r>
            <a:r>
              <a:rPr lang="ja-JP" altLang="en-US" sz="1350" dirty="0"/>
              <a:t>されやすい。</a:t>
            </a:r>
            <a:endParaRPr lang="en-US" altLang="ja-JP" sz="1350" dirty="0"/>
          </a:p>
        </p:txBody>
      </p:sp>
    </p:spTree>
    <p:extLst>
      <p:ext uri="{BB962C8B-B14F-4D97-AF65-F5344CB8AC3E}">
        <p14:creationId xmlns:p14="http://schemas.microsoft.com/office/powerpoint/2010/main" val="241868684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kumimoji="1" lang="ja-JP" altLang="en-US" dirty="0" smtClean="0"/>
              <a:t>理解度</a:t>
            </a:r>
            <a:endParaRPr kumimoji="1" lang="ja-JP" altLang="en-US" dirty="0"/>
          </a:p>
        </p:txBody>
      </p:sp>
      <p:sp>
        <p:nvSpPr>
          <p:cNvPr id="5" name="コンテンツ プレースホルダー 4"/>
          <p:cNvSpPr>
            <a:spLocks noGrp="1"/>
          </p:cNvSpPr>
          <p:nvPr>
            <p:ph idx="1"/>
          </p:nvPr>
        </p:nvSpPr>
        <p:spPr>
          <a:xfrm>
            <a:off x="628650" y="1569839"/>
            <a:ext cx="7886700" cy="3263504"/>
          </a:xfrm>
        </p:spPr>
        <p:txBody>
          <a:bodyPr/>
          <a:lstStyle/>
          <a:p>
            <a:r>
              <a:rPr kumimoji="1" lang="ja-JP" altLang="en-US" dirty="0" smtClean="0"/>
              <a:t>竹内淑恵氏</a:t>
            </a:r>
            <a:r>
              <a:rPr lang="ja-JP" altLang="en-US" dirty="0" smtClean="0"/>
              <a:t>が</a:t>
            </a:r>
            <a:r>
              <a:rPr lang="en-US" altLang="ja-JP" dirty="0" smtClean="0"/>
              <a:t>2007</a:t>
            </a:r>
            <a:r>
              <a:rPr lang="ja-JP" altLang="en-US" dirty="0" smtClean="0"/>
              <a:t>年に行った、「広告表現内容がもたらす誤認」についての調査</a:t>
            </a:r>
            <a:endParaRPr lang="en-US" altLang="ja-JP" dirty="0" smtClean="0"/>
          </a:p>
          <a:p>
            <a:r>
              <a:rPr lang="ja-JP" altLang="en-US" dirty="0" smtClean="0"/>
              <a:t>「広告への理解」を測る尺度として設定した項目を参考に</a:t>
            </a:r>
            <a:endParaRPr lang="en-US" altLang="ja-JP" dirty="0" smtClean="0"/>
          </a:p>
          <a:p>
            <a:pPr marL="0" indent="0">
              <a:buNone/>
            </a:pPr>
            <a:r>
              <a:rPr lang="ja-JP" altLang="en-US" dirty="0"/>
              <a:t>　</a:t>
            </a:r>
            <a:r>
              <a:rPr lang="ja-JP" altLang="en-US" dirty="0" smtClean="0"/>
              <a:t>本研究における「広告の理解度」を測るための質問項目を作成した。</a:t>
            </a:r>
            <a:endParaRPr lang="en-US" altLang="ja-JP" dirty="0" smtClean="0"/>
          </a:p>
        </p:txBody>
      </p:sp>
      <p:graphicFrame>
        <p:nvGraphicFramePr>
          <p:cNvPr id="8" name="表 7"/>
          <p:cNvGraphicFramePr>
            <a:graphicFrameLocks noGrp="1"/>
          </p:cNvGraphicFramePr>
          <p:nvPr>
            <p:extLst/>
          </p:nvPr>
        </p:nvGraphicFramePr>
        <p:xfrm>
          <a:off x="564356" y="3305175"/>
          <a:ext cx="4129088" cy="1577340"/>
        </p:xfrm>
        <a:graphic>
          <a:graphicData uri="http://schemas.openxmlformats.org/drawingml/2006/table">
            <a:tbl>
              <a:tblPr firstRow="1" bandRow="1">
                <a:tableStyleId>{69CF1AB2-1976-4502-BF36-3FF5EA218861}</a:tableStyleId>
              </a:tblPr>
              <a:tblGrid>
                <a:gridCol w="4129088"/>
              </a:tblGrid>
              <a:tr h="342900">
                <a:tc>
                  <a:txBody>
                    <a:bodyPr/>
                    <a:lstStyle/>
                    <a:p>
                      <a:pPr algn="l"/>
                      <a:r>
                        <a:rPr kumimoji="1" lang="ja-JP" altLang="en-US" sz="1800" u="none" dirty="0" smtClean="0"/>
                        <a:t>宣伝文句のわかりやすさに対する印象</a:t>
                      </a:r>
                      <a:endParaRPr kumimoji="1" lang="en-US" altLang="ja-JP" sz="1800" u="none" dirty="0" smtClean="0"/>
                    </a:p>
                  </a:txBody>
                  <a:tcPr marL="68580" marR="68580" marT="34290" marB="34290"/>
                </a:tc>
              </a:tr>
              <a:tr h="342900">
                <a:tc>
                  <a:txBody>
                    <a:bodyPr/>
                    <a:lstStyle/>
                    <a:p>
                      <a:pPr algn="l"/>
                      <a:r>
                        <a:rPr kumimoji="1" lang="ja-JP" altLang="en-US" sz="1800" b="1" dirty="0" smtClean="0"/>
                        <a:t>商品の内容説明がわかりやすい</a:t>
                      </a:r>
                      <a:endParaRPr kumimoji="1" lang="ja-JP" altLang="en-US" sz="1800" b="1" dirty="0"/>
                    </a:p>
                  </a:txBody>
                  <a:tcPr marL="68580" marR="68580" marT="34290" marB="34290"/>
                </a:tc>
              </a:tr>
              <a:tr h="297180">
                <a:tc>
                  <a:txBody>
                    <a:bodyPr/>
                    <a:lstStyle/>
                    <a:p>
                      <a:pPr algn="l"/>
                      <a:r>
                        <a:rPr kumimoji="1" lang="ja-JP" altLang="en-US" sz="1500" dirty="0" smtClean="0"/>
                        <a:t>商品選択の参考になる</a:t>
                      </a:r>
                      <a:endParaRPr kumimoji="1" lang="ja-JP" altLang="en-US" sz="1500" dirty="0"/>
                    </a:p>
                  </a:txBody>
                  <a:tcPr marL="68580" marR="68580" marT="34290" marB="34290"/>
                </a:tc>
              </a:tr>
              <a:tr h="297180">
                <a:tc>
                  <a:txBody>
                    <a:bodyPr/>
                    <a:lstStyle/>
                    <a:p>
                      <a:pPr algn="l"/>
                      <a:r>
                        <a:rPr kumimoji="1" lang="ja-JP" altLang="en-US" sz="1500" dirty="0" smtClean="0"/>
                        <a:t>料金体系を理解できた</a:t>
                      </a:r>
                      <a:endParaRPr kumimoji="1" lang="ja-JP" altLang="en-US" sz="1500" dirty="0"/>
                    </a:p>
                  </a:txBody>
                  <a:tcPr marL="68580" marR="68580" marT="34290" marB="34290"/>
                </a:tc>
              </a:tr>
              <a:tr h="297180">
                <a:tc>
                  <a:txBody>
                    <a:bodyPr/>
                    <a:lstStyle/>
                    <a:p>
                      <a:pPr algn="l"/>
                      <a:r>
                        <a:rPr kumimoji="1" lang="ja-JP" altLang="en-US" sz="1500" dirty="0" smtClean="0"/>
                        <a:t>便利である</a:t>
                      </a:r>
                      <a:endParaRPr kumimoji="1" lang="ja-JP" altLang="en-US" sz="1500" dirty="0"/>
                    </a:p>
                  </a:txBody>
                  <a:tcPr marL="68580" marR="68580" marT="34290" marB="34290"/>
                </a:tc>
              </a:tr>
            </a:tbl>
          </a:graphicData>
        </a:graphic>
      </p:graphicFrame>
      <p:sp>
        <p:nvSpPr>
          <p:cNvPr id="11" name="右矢印 10"/>
          <p:cNvSpPr/>
          <p:nvPr/>
        </p:nvSpPr>
        <p:spPr>
          <a:xfrm>
            <a:off x="4586288" y="3090862"/>
            <a:ext cx="964406" cy="1138238"/>
          </a:xfrm>
          <a:prstGeom prst="rightArrow">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350"/>
          </a:p>
        </p:txBody>
      </p:sp>
      <p:sp>
        <p:nvSpPr>
          <p:cNvPr id="13" name="角丸四角形 12"/>
          <p:cNvSpPr/>
          <p:nvPr/>
        </p:nvSpPr>
        <p:spPr>
          <a:xfrm>
            <a:off x="5614988" y="3156348"/>
            <a:ext cx="2964656" cy="1546622"/>
          </a:xfrm>
          <a:prstGeom prst="roundRect">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ja-JP" altLang="en-US" sz="2100" dirty="0">
                <a:solidFill>
                  <a:prstClr val="black"/>
                </a:solidFill>
              </a:rPr>
              <a:t>今回は上</a:t>
            </a:r>
            <a:r>
              <a:rPr lang="en-US" altLang="ja-JP" sz="2100" dirty="0">
                <a:solidFill>
                  <a:prstClr val="black"/>
                </a:solidFill>
              </a:rPr>
              <a:t>2</a:t>
            </a:r>
            <a:r>
              <a:rPr lang="ja-JP" altLang="en-US" sz="2100" dirty="0" err="1">
                <a:solidFill>
                  <a:prstClr val="black"/>
                </a:solidFill>
              </a:rPr>
              <a:t>つの</a:t>
            </a:r>
            <a:r>
              <a:rPr lang="ja-JP" altLang="en-US" sz="2100" dirty="0">
                <a:solidFill>
                  <a:prstClr val="black"/>
                </a:solidFill>
              </a:rPr>
              <a:t>項目に当てはまるような質問項目を用意した。</a:t>
            </a:r>
          </a:p>
        </p:txBody>
      </p:sp>
      <p:sp>
        <p:nvSpPr>
          <p:cNvPr id="2" name="テキスト ボックス 1"/>
          <p:cNvSpPr txBox="1"/>
          <p:nvPr/>
        </p:nvSpPr>
        <p:spPr>
          <a:xfrm>
            <a:off x="5047735" y="5036835"/>
            <a:ext cx="4096265" cy="415498"/>
          </a:xfrm>
          <a:prstGeom prst="rect">
            <a:avLst/>
          </a:prstGeom>
          <a:noFill/>
        </p:spPr>
        <p:txBody>
          <a:bodyPr wrap="square" rtlCol="0">
            <a:spAutoFit/>
          </a:bodyPr>
          <a:lstStyle/>
          <a:p>
            <a:r>
              <a:rPr lang="ja-JP" altLang="en-US" sz="1050" dirty="0"/>
              <a:t>竹内淑恵</a:t>
            </a:r>
            <a:r>
              <a:rPr lang="en-US" altLang="ja-JP" sz="1050" dirty="0"/>
              <a:t>(2010)『</a:t>
            </a:r>
            <a:r>
              <a:rPr lang="ja-JP" altLang="en-US" sz="1050" dirty="0"/>
              <a:t>広告コミュニケーション効果</a:t>
            </a:r>
            <a:r>
              <a:rPr lang="en-US" altLang="ja-JP" sz="1050" dirty="0"/>
              <a:t>-</a:t>
            </a:r>
            <a:r>
              <a:rPr lang="ja-JP" altLang="en-US" sz="1050" dirty="0"/>
              <a:t>ホリスティック・アプローチによる実証分析</a:t>
            </a:r>
            <a:r>
              <a:rPr lang="en-US" altLang="ja-JP" sz="1050" dirty="0"/>
              <a:t>-』pp116-121</a:t>
            </a:r>
            <a:endParaRPr lang="ja-JP" altLang="en-US" sz="1050" dirty="0"/>
          </a:p>
        </p:txBody>
      </p:sp>
    </p:spTree>
    <p:extLst>
      <p:ext uri="{BB962C8B-B14F-4D97-AF65-F5344CB8AC3E}">
        <p14:creationId xmlns:p14="http://schemas.microsoft.com/office/powerpoint/2010/main" val="175705358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理解度</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本研究における理解</a:t>
            </a:r>
            <a:r>
              <a:rPr lang="ja-JP" altLang="en-US" dirty="0" smtClean="0"/>
              <a:t>度測定のための質問項目</a:t>
            </a:r>
            <a:endParaRPr lang="en-US" altLang="ja-JP" dirty="0" smtClean="0"/>
          </a:p>
          <a:p>
            <a:pPr marL="0" indent="0">
              <a:buNone/>
            </a:pPr>
            <a:endParaRPr kumimoji="1" lang="ja-JP" altLang="en-US" dirty="0"/>
          </a:p>
        </p:txBody>
      </p:sp>
      <p:graphicFrame>
        <p:nvGraphicFramePr>
          <p:cNvPr id="4" name="表 3"/>
          <p:cNvGraphicFramePr>
            <a:graphicFrameLocks noGrp="1"/>
          </p:cNvGraphicFramePr>
          <p:nvPr>
            <p:extLst/>
          </p:nvPr>
        </p:nvGraphicFramePr>
        <p:xfrm>
          <a:off x="4380470" y="2254521"/>
          <a:ext cx="3669957" cy="1401709"/>
        </p:xfrm>
        <a:graphic>
          <a:graphicData uri="http://schemas.openxmlformats.org/drawingml/2006/table">
            <a:tbl>
              <a:tblPr firstRow="1" bandRow="1">
                <a:tableStyleId>{69012ECD-51FC-41F1-AA8D-1B2483CD663E}</a:tableStyleId>
              </a:tblPr>
              <a:tblGrid>
                <a:gridCol w="3669957"/>
              </a:tblGrid>
              <a:tr h="289189">
                <a:tc>
                  <a:txBody>
                    <a:bodyPr/>
                    <a:lstStyle/>
                    <a:p>
                      <a:pPr latinLnBrk="1"/>
                      <a:r>
                        <a:rPr kumimoji="1" lang="ja-JP" altLang="en-US" sz="1400" kern="1200" dirty="0" smtClean="0">
                          <a:effectLst/>
                        </a:rPr>
                        <a:t>パターン</a:t>
                      </a:r>
                      <a:r>
                        <a:rPr kumimoji="1" lang="en-US" altLang="ja-JP" sz="1400" kern="1200" dirty="0" smtClean="0">
                          <a:effectLst/>
                        </a:rPr>
                        <a:t>1</a:t>
                      </a:r>
                      <a:r>
                        <a:rPr kumimoji="1" lang="ja-JP" altLang="en-US" sz="1400" kern="1200" dirty="0" smtClean="0">
                          <a:effectLst/>
                        </a:rPr>
                        <a:t>の</a:t>
                      </a:r>
                      <a:r>
                        <a:rPr kumimoji="1" lang="en-US" altLang="ja-JP" sz="1400" kern="1200" dirty="0" smtClean="0">
                          <a:effectLst/>
                        </a:rPr>
                        <a:t>Q4</a:t>
                      </a:r>
                      <a:r>
                        <a:rPr kumimoji="1" lang="en-US" altLang="ja-JP" sz="1400" kern="1200" baseline="0" dirty="0" smtClean="0">
                          <a:effectLst/>
                        </a:rPr>
                        <a:t> / </a:t>
                      </a:r>
                      <a:r>
                        <a:rPr kumimoji="1" lang="ja-JP" altLang="en-US" sz="1400" kern="1200" baseline="0" dirty="0" smtClean="0">
                          <a:effectLst/>
                        </a:rPr>
                        <a:t>パターン</a:t>
                      </a:r>
                      <a:r>
                        <a:rPr kumimoji="1" lang="en-US" altLang="ja-JP" sz="1400" kern="1200" baseline="0" dirty="0" smtClean="0">
                          <a:effectLst/>
                        </a:rPr>
                        <a:t>2</a:t>
                      </a:r>
                      <a:r>
                        <a:rPr kumimoji="1" lang="ja-JP" altLang="en-US" sz="1400" kern="1200" baseline="0" dirty="0" smtClean="0">
                          <a:effectLst/>
                        </a:rPr>
                        <a:t>の</a:t>
                      </a:r>
                      <a:r>
                        <a:rPr kumimoji="1" lang="en-US" altLang="ja-JP" sz="1400" kern="1200" baseline="0" dirty="0" smtClean="0">
                          <a:effectLst/>
                        </a:rPr>
                        <a:t>Q5</a:t>
                      </a:r>
                      <a:endParaRPr kumimoji="1" lang="ja-JP" altLang="en-US" sz="1400" kern="1200" dirty="0" smtClean="0">
                        <a:solidFill>
                          <a:schemeClr val="tx1"/>
                        </a:solidFill>
                        <a:effectLst/>
                        <a:latin typeface="+mn-lt"/>
                        <a:ea typeface="+mn-ea"/>
                        <a:cs typeface="+mn-cs"/>
                      </a:endParaRPr>
                    </a:p>
                  </a:txBody>
                  <a:tcPr marL="68580" marR="68580" marT="34290" marB="34290"/>
                </a:tc>
              </a:tr>
              <a:tr h="278130">
                <a:tc>
                  <a:txBody>
                    <a:bodyPr/>
                    <a:lstStyle/>
                    <a:p>
                      <a:pPr latinLnBrk="1"/>
                      <a:r>
                        <a:rPr kumimoji="1" lang="ja-JP" altLang="en-US" sz="1400" kern="1200" dirty="0" smtClean="0">
                          <a:effectLst/>
                        </a:rPr>
                        <a:t>１．イベントについて</a:t>
                      </a:r>
                      <a:endParaRPr kumimoji="1" lang="ja-JP" altLang="en-US" sz="1400" kern="1200" dirty="0" smtClean="0">
                        <a:solidFill>
                          <a:schemeClr val="tx1"/>
                        </a:solidFill>
                        <a:effectLst/>
                        <a:latin typeface="+mn-lt"/>
                        <a:ea typeface="+mn-ea"/>
                        <a:cs typeface="+mn-cs"/>
                      </a:endParaRPr>
                    </a:p>
                  </a:txBody>
                  <a:tcPr marL="68580" marR="68580" marT="34290" marB="34290"/>
                </a:tc>
              </a:tr>
              <a:tr h="27813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kern="1200" dirty="0" smtClean="0">
                          <a:effectLst/>
                        </a:rPr>
                        <a:t>２．四季報</a:t>
                      </a:r>
                      <a:endParaRPr kumimoji="1" lang="ja-JP" altLang="en-US" sz="1400" kern="1200" dirty="0" smtClean="0">
                        <a:solidFill>
                          <a:schemeClr val="tx1"/>
                        </a:solidFill>
                        <a:effectLst/>
                        <a:latin typeface="+mn-lt"/>
                        <a:ea typeface="+mn-ea"/>
                        <a:cs typeface="+mn-cs"/>
                      </a:endParaRPr>
                    </a:p>
                  </a:txBody>
                  <a:tcPr marL="68580" marR="68580" marT="34290" marB="34290"/>
                </a:tc>
              </a:tr>
              <a:tr h="27813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kern="1200" dirty="0" smtClean="0">
                          <a:effectLst/>
                        </a:rPr>
                        <a:t>３．日経テレコン</a:t>
                      </a:r>
                      <a:endParaRPr kumimoji="1" lang="ja-JP" altLang="en-US" sz="1400" kern="1200" dirty="0" smtClean="0">
                        <a:solidFill>
                          <a:schemeClr val="tx1"/>
                        </a:solidFill>
                        <a:effectLst/>
                        <a:latin typeface="+mn-lt"/>
                        <a:ea typeface="+mn-ea"/>
                        <a:cs typeface="+mn-cs"/>
                      </a:endParaRPr>
                    </a:p>
                  </a:txBody>
                  <a:tcPr marL="68580" marR="68580" marT="34290" marB="34290"/>
                </a:tc>
              </a:tr>
              <a:tr h="27813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kern="1200" dirty="0" smtClean="0">
                          <a:effectLst/>
                        </a:rPr>
                        <a:t>４．日中国交</a:t>
                      </a:r>
                      <a:r>
                        <a:rPr kumimoji="1" lang="en-US" altLang="ja-JP" sz="1400" kern="1200" dirty="0" smtClean="0">
                          <a:effectLst/>
                        </a:rPr>
                        <a:t>50</a:t>
                      </a:r>
                      <a:r>
                        <a:rPr kumimoji="1" lang="ja-JP" altLang="en-US" sz="1400" kern="1200" dirty="0" smtClean="0">
                          <a:effectLst/>
                        </a:rPr>
                        <a:t>周年記念</a:t>
                      </a:r>
                      <a:endParaRPr kumimoji="1" lang="ja-JP" altLang="en-US" sz="1400" kern="1200" dirty="0" smtClean="0">
                        <a:solidFill>
                          <a:schemeClr val="tx1"/>
                        </a:solidFill>
                        <a:effectLst/>
                        <a:latin typeface="+mn-lt"/>
                        <a:ea typeface="+mn-ea"/>
                        <a:cs typeface="+mn-cs"/>
                      </a:endParaRPr>
                    </a:p>
                  </a:txBody>
                  <a:tcPr marL="68580" marR="68580" marT="34290" marB="34290"/>
                </a:tc>
              </a:tr>
            </a:tbl>
          </a:graphicData>
        </a:graphic>
      </p:graphicFrame>
      <p:graphicFrame>
        <p:nvGraphicFramePr>
          <p:cNvPr id="5" name="表 4"/>
          <p:cNvGraphicFramePr>
            <a:graphicFrameLocks noGrp="1"/>
          </p:cNvGraphicFramePr>
          <p:nvPr>
            <p:extLst/>
          </p:nvPr>
        </p:nvGraphicFramePr>
        <p:xfrm>
          <a:off x="370702" y="2254520"/>
          <a:ext cx="3663779" cy="1390650"/>
        </p:xfrm>
        <a:graphic>
          <a:graphicData uri="http://schemas.openxmlformats.org/drawingml/2006/table">
            <a:tbl>
              <a:tblPr firstRow="1" bandRow="1">
                <a:tableStyleId>{69012ECD-51FC-41F1-AA8D-1B2483CD663E}</a:tableStyleId>
              </a:tblPr>
              <a:tblGrid>
                <a:gridCol w="3663779"/>
              </a:tblGrid>
              <a:tr h="278130">
                <a:tc>
                  <a:txBody>
                    <a:bodyPr/>
                    <a:lstStyle/>
                    <a:p>
                      <a:pPr marL="0" marR="0" lvl="0" indent="0" algn="l" defTabSz="914400" rtl="0" eaLnBrk="1" fontAlgn="auto" latinLnBrk="1" hangingPunct="1">
                        <a:lnSpc>
                          <a:spcPct val="100000"/>
                        </a:lnSpc>
                        <a:spcBef>
                          <a:spcPts val="0"/>
                        </a:spcBef>
                        <a:spcAft>
                          <a:spcPts val="0"/>
                        </a:spcAft>
                        <a:buClrTx/>
                        <a:buSzTx/>
                        <a:buFontTx/>
                        <a:buNone/>
                        <a:tabLst/>
                        <a:defRPr/>
                      </a:pPr>
                      <a:r>
                        <a:rPr kumimoji="1" lang="ja-JP" altLang="en-US" sz="1400" kern="1200" dirty="0" smtClean="0">
                          <a:effectLst/>
                        </a:rPr>
                        <a:t>パターン</a:t>
                      </a:r>
                      <a:r>
                        <a:rPr kumimoji="1" lang="en-US" altLang="ja-JP" sz="1400" kern="1200" dirty="0" smtClean="0">
                          <a:effectLst/>
                        </a:rPr>
                        <a:t>1</a:t>
                      </a:r>
                      <a:r>
                        <a:rPr kumimoji="1" lang="ja-JP" altLang="en-US" sz="1400" kern="1200" dirty="0" smtClean="0">
                          <a:effectLst/>
                        </a:rPr>
                        <a:t>の</a:t>
                      </a:r>
                      <a:r>
                        <a:rPr kumimoji="1" lang="en-US" altLang="ja-JP" sz="1400" kern="1200" dirty="0" smtClean="0">
                          <a:effectLst/>
                        </a:rPr>
                        <a:t>Q5</a:t>
                      </a:r>
                      <a:r>
                        <a:rPr kumimoji="1" lang="en-US" altLang="ja-JP" sz="1400" kern="1200" baseline="0" dirty="0" smtClean="0">
                          <a:effectLst/>
                        </a:rPr>
                        <a:t> / </a:t>
                      </a:r>
                      <a:r>
                        <a:rPr kumimoji="1" lang="ja-JP" altLang="en-US" sz="1400" kern="1200" baseline="0" dirty="0" smtClean="0">
                          <a:effectLst/>
                        </a:rPr>
                        <a:t>パターン</a:t>
                      </a:r>
                      <a:r>
                        <a:rPr kumimoji="1" lang="en-US" altLang="ja-JP" sz="1400" kern="1200" baseline="0" dirty="0" smtClean="0">
                          <a:effectLst/>
                        </a:rPr>
                        <a:t>2</a:t>
                      </a:r>
                      <a:r>
                        <a:rPr kumimoji="1" lang="ja-JP" altLang="en-US" sz="1400" kern="1200" baseline="0" dirty="0" smtClean="0">
                          <a:effectLst/>
                        </a:rPr>
                        <a:t>の</a:t>
                      </a:r>
                      <a:r>
                        <a:rPr kumimoji="1" lang="en-US" altLang="ja-JP" sz="1400" kern="1200" baseline="0" dirty="0" smtClean="0">
                          <a:effectLst/>
                        </a:rPr>
                        <a:t>Q4</a:t>
                      </a:r>
                      <a:endParaRPr kumimoji="1" lang="ja-JP" altLang="en-US" sz="1400" kern="1200" dirty="0" smtClean="0">
                        <a:solidFill>
                          <a:schemeClr val="tx1"/>
                        </a:solidFill>
                        <a:effectLst/>
                        <a:latin typeface="+mn-lt"/>
                        <a:ea typeface="+mn-ea"/>
                        <a:cs typeface="+mn-cs"/>
                      </a:endParaRPr>
                    </a:p>
                  </a:txBody>
                  <a:tcPr marL="68580" marR="68580" marT="34290" marB="34290"/>
                </a:tc>
              </a:tr>
              <a:tr h="278130">
                <a:tc>
                  <a:txBody>
                    <a:bodyPr/>
                    <a:lstStyle/>
                    <a:p>
                      <a:pPr latinLnBrk="1"/>
                      <a:r>
                        <a:rPr kumimoji="1" lang="ja-JP" altLang="en-US" sz="1400" kern="1200" dirty="0" smtClean="0">
                          <a:effectLst/>
                        </a:rPr>
                        <a:t>１．自己</a:t>
                      </a:r>
                      <a:r>
                        <a:rPr kumimoji="1" lang="en-US" altLang="ja-JP" sz="1400" kern="1200" dirty="0" smtClean="0">
                          <a:effectLst/>
                        </a:rPr>
                        <a:t>PR</a:t>
                      </a:r>
                      <a:r>
                        <a:rPr kumimoji="1" lang="ja-JP" altLang="en-US" sz="1400" kern="1200" dirty="0" smtClean="0">
                          <a:effectLst/>
                        </a:rPr>
                        <a:t>書き方講座について</a:t>
                      </a:r>
                      <a:endParaRPr kumimoji="1" lang="ja-JP" altLang="en-US" sz="1400" b="1" kern="1200" dirty="0" smtClean="0">
                        <a:solidFill>
                          <a:schemeClr val="lt1"/>
                        </a:solidFill>
                        <a:effectLst/>
                        <a:latin typeface="+mn-lt"/>
                        <a:ea typeface="+mn-ea"/>
                        <a:cs typeface="+mn-cs"/>
                      </a:endParaRPr>
                    </a:p>
                  </a:txBody>
                  <a:tcPr marL="68580" marR="68580" marT="34290" marB="34290"/>
                </a:tc>
              </a:tr>
              <a:tr h="27813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kern="1200" dirty="0" smtClean="0">
                          <a:effectLst/>
                        </a:rPr>
                        <a:t>２．ガイダンスの会場は学修支援室</a:t>
                      </a:r>
                      <a:endParaRPr kumimoji="1" lang="ja-JP" altLang="en-US" sz="1400" b="1" kern="1200" dirty="0" smtClean="0">
                        <a:solidFill>
                          <a:schemeClr val="lt1"/>
                        </a:solidFill>
                        <a:effectLst/>
                        <a:latin typeface="+mn-lt"/>
                        <a:ea typeface="+mn-ea"/>
                        <a:cs typeface="+mn-cs"/>
                      </a:endParaRPr>
                    </a:p>
                  </a:txBody>
                  <a:tcPr marL="68580" marR="68580" marT="34290" marB="34290"/>
                </a:tc>
              </a:tr>
              <a:tr h="27813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kern="1200" dirty="0" smtClean="0">
                          <a:effectLst/>
                        </a:rPr>
                        <a:t>３．</a:t>
                      </a:r>
                      <a:r>
                        <a:rPr kumimoji="1" lang="ja-JP" altLang="en-US" sz="1400" kern="1200" dirty="0" err="1" smtClean="0">
                          <a:effectLst/>
                        </a:rPr>
                        <a:t>ゆる</a:t>
                      </a:r>
                      <a:r>
                        <a:rPr kumimoji="1" lang="ja-JP" altLang="en-US" sz="1400" kern="1200" dirty="0" smtClean="0">
                          <a:effectLst/>
                        </a:rPr>
                        <a:t>ふわ一人旅イタリア講座について</a:t>
                      </a:r>
                      <a:endParaRPr kumimoji="1" lang="ja-JP" altLang="en-US" sz="1400" b="1" kern="1200" dirty="0" smtClean="0">
                        <a:solidFill>
                          <a:schemeClr val="lt1"/>
                        </a:solidFill>
                        <a:effectLst/>
                        <a:latin typeface="+mn-lt"/>
                        <a:ea typeface="+mn-ea"/>
                        <a:cs typeface="+mn-cs"/>
                      </a:endParaRPr>
                    </a:p>
                  </a:txBody>
                  <a:tcPr marL="68580" marR="68580" marT="34290" marB="34290"/>
                </a:tc>
              </a:tr>
              <a:tr h="27813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kern="1200" dirty="0" smtClean="0">
                          <a:effectLst/>
                        </a:rPr>
                        <a:t>４．毎日新聞社の人が講師となるイベントがある</a:t>
                      </a:r>
                      <a:endParaRPr kumimoji="1" lang="ja-JP" altLang="en-US" sz="1400" b="1" kern="1200" dirty="0" smtClean="0">
                        <a:solidFill>
                          <a:schemeClr val="lt1"/>
                        </a:solidFill>
                        <a:effectLst/>
                        <a:latin typeface="+mn-lt"/>
                        <a:ea typeface="+mn-ea"/>
                        <a:cs typeface="+mn-cs"/>
                      </a:endParaRPr>
                    </a:p>
                  </a:txBody>
                  <a:tcPr marL="68580" marR="68580" marT="34290" marB="34290"/>
                </a:tc>
              </a:tr>
            </a:tbl>
          </a:graphicData>
        </a:graphic>
      </p:graphicFrame>
      <p:sp>
        <p:nvSpPr>
          <p:cNvPr id="7" name="角丸四角形 6"/>
          <p:cNvSpPr/>
          <p:nvPr/>
        </p:nvSpPr>
        <p:spPr>
          <a:xfrm>
            <a:off x="1223319" y="3981400"/>
            <a:ext cx="5974492" cy="1099752"/>
          </a:xfrm>
          <a:prstGeom prst="roundRect">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それぞれの項目に対して</a:t>
            </a:r>
            <a:endParaRPr lang="en-US" altLang="ja-JP" dirty="0">
              <a:solidFill>
                <a:schemeClr val="tx1"/>
              </a:solidFill>
            </a:endParaRPr>
          </a:p>
          <a:p>
            <a:pPr algn="ctr"/>
            <a:r>
              <a:rPr lang="ja-JP" altLang="en-US" dirty="0">
                <a:solidFill>
                  <a:schemeClr val="tx1"/>
                </a:solidFill>
              </a:rPr>
              <a:t>広告に書いてあったと思うものを正誤で回答してもらい、</a:t>
            </a:r>
            <a:endParaRPr lang="en-US" altLang="ja-JP" dirty="0">
              <a:solidFill>
                <a:schemeClr val="tx1"/>
              </a:solidFill>
            </a:endParaRPr>
          </a:p>
          <a:p>
            <a:pPr algn="ctr"/>
            <a:r>
              <a:rPr lang="ja-JP" altLang="en-US" dirty="0">
                <a:solidFill>
                  <a:schemeClr val="tx1"/>
                </a:solidFill>
              </a:rPr>
              <a:t>正答数で理解度を測った。</a:t>
            </a:r>
            <a:endParaRPr lang="ja-JP" altLang="en-US" dirty="0">
              <a:solidFill>
                <a:schemeClr val="tx1"/>
              </a:solidFill>
            </a:endParaRPr>
          </a:p>
        </p:txBody>
      </p:sp>
    </p:spTree>
    <p:extLst>
      <p:ext uri="{BB962C8B-B14F-4D97-AF65-F5344CB8AC3E}">
        <p14:creationId xmlns:p14="http://schemas.microsoft.com/office/powerpoint/2010/main" val="262456770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コンテンツ プレースホルダー 2"/>
          <p:cNvSpPr>
            <a:spLocks noGrp="1"/>
          </p:cNvSpPr>
          <p:nvPr>
            <p:ph idx="1"/>
          </p:nvPr>
        </p:nvSpPr>
        <p:spPr/>
        <p:txBody>
          <a:bodyPr/>
          <a:lstStyle/>
          <a:p>
            <a:endParaRPr kumimoji="1" lang="ja-JP" altLang="en-US" dirty="0"/>
          </a:p>
        </p:txBody>
      </p:sp>
      <p:sp>
        <p:nvSpPr>
          <p:cNvPr id="4" name="角丸四角形 3"/>
          <p:cNvSpPr/>
          <p:nvPr/>
        </p:nvSpPr>
        <p:spPr>
          <a:xfrm>
            <a:off x="1995280" y="1774553"/>
            <a:ext cx="5400600" cy="1512168"/>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ja-JP" altLang="en-US" sz="1350" dirty="0"/>
              <a:t>帰</a:t>
            </a:r>
            <a:r>
              <a:rPr lang="ja-JP" altLang="en-US" sz="1350" dirty="0"/>
              <a:t>無仮説</a:t>
            </a:r>
            <a:endParaRPr lang="en-US" altLang="ja-JP" sz="1350" dirty="0"/>
          </a:p>
          <a:p>
            <a:r>
              <a:rPr lang="ja-JP" altLang="en-US" sz="1350" dirty="0"/>
              <a:t>　</a:t>
            </a:r>
            <a:r>
              <a:rPr lang="ja-JP" altLang="en-US" sz="1350" dirty="0"/>
              <a:t>トイレ内とトイレ外で広告の内容の理解度に</a:t>
            </a:r>
            <a:r>
              <a:rPr lang="ja-JP" altLang="en-US" sz="1350" u="sng" dirty="0"/>
              <a:t>差がない</a:t>
            </a:r>
            <a:r>
              <a:rPr lang="ja-JP" altLang="en-US" sz="1350" dirty="0"/>
              <a:t>。</a:t>
            </a:r>
            <a:endParaRPr lang="en-US" altLang="ja-JP" sz="1350" dirty="0"/>
          </a:p>
          <a:p>
            <a:endParaRPr lang="en-US" altLang="ja-JP" sz="1350" dirty="0"/>
          </a:p>
          <a:p>
            <a:r>
              <a:rPr lang="ja-JP" altLang="en-US" sz="1350" dirty="0"/>
              <a:t>対立仮説</a:t>
            </a:r>
            <a:endParaRPr lang="en-US" altLang="ja-JP" sz="1350" dirty="0"/>
          </a:p>
          <a:p>
            <a:r>
              <a:rPr lang="ja-JP" altLang="en-US" sz="1350" dirty="0"/>
              <a:t>　</a:t>
            </a:r>
            <a:r>
              <a:rPr lang="ja-JP" altLang="en-US" sz="1350" dirty="0"/>
              <a:t>トイレ内とトイレ外では広告の内容の理解度に</a:t>
            </a:r>
            <a:r>
              <a:rPr lang="ja-JP" altLang="en-US" sz="1350" u="sng" dirty="0"/>
              <a:t>差</a:t>
            </a:r>
            <a:r>
              <a:rPr lang="ja-JP" altLang="en-US" sz="1350" u="sng" dirty="0"/>
              <a:t>がある</a:t>
            </a:r>
            <a:r>
              <a:rPr lang="ja-JP" altLang="en-US" sz="1350" dirty="0"/>
              <a:t>。</a:t>
            </a:r>
            <a:endParaRPr lang="en-US" altLang="ja-JP" sz="1350" dirty="0"/>
          </a:p>
        </p:txBody>
      </p:sp>
    </p:spTree>
    <p:extLst>
      <p:ext uri="{BB962C8B-B14F-4D97-AF65-F5344CB8AC3E}">
        <p14:creationId xmlns:p14="http://schemas.microsoft.com/office/powerpoint/2010/main" val="158941464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2100" dirty="0"/>
              <a:t>仮説②　検証結果</a:t>
            </a:r>
            <a:endParaRPr lang="ja-JP" altLang="en-US" sz="2100" dirty="0"/>
          </a:p>
        </p:txBody>
      </p:sp>
      <p:graphicFrame>
        <p:nvGraphicFramePr>
          <p:cNvPr id="6" name="コンテンツ プレースホルダー 5"/>
          <p:cNvGraphicFramePr>
            <a:graphicFrameLocks noGrp="1"/>
          </p:cNvGraphicFramePr>
          <p:nvPr>
            <p:ph idx="1"/>
            <p:extLst/>
          </p:nvPr>
        </p:nvGraphicFramePr>
        <p:xfrm>
          <a:off x="407504" y="1553766"/>
          <a:ext cx="4244009" cy="1073768"/>
        </p:xfrm>
        <a:graphic>
          <a:graphicData uri="http://schemas.openxmlformats.org/drawingml/2006/table">
            <a:tbl>
              <a:tblPr>
                <a:tableStyleId>{22838BEF-8BB2-4498-84A7-C5851F593DF1}</a:tableStyleId>
              </a:tblPr>
              <a:tblGrid>
                <a:gridCol w="556592"/>
                <a:gridCol w="685802"/>
                <a:gridCol w="591930"/>
                <a:gridCol w="600766"/>
                <a:gridCol w="839305"/>
                <a:gridCol w="969615"/>
              </a:tblGrid>
              <a:tr h="493122">
                <a:tc gridSpan="2">
                  <a:txBody>
                    <a:bodyPr/>
                    <a:lstStyle/>
                    <a:p>
                      <a:pPr algn="r" fontAlgn="b"/>
                      <a:endParaRPr lang="ja-JP" altLang="en-US" sz="1400" b="0" i="0" u="none" strike="noStrike" dirty="0">
                        <a:solidFill>
                          <a:srgbClr val="000000"/>
                        </a:solidFill>
                        <a:effectLst/>
                        <a:latin typeface="MS Gothic" panose="020B0609070205080204" pitchFamily="49" charset="-128"/>
                        <a:ea typeface="MS Gothic" panose="020B0609070205080204" pitchFamily="49" charset="-128"/>
                      </a:endParaRPr>
                    </a:p>
                  </a:txBody>
                  <a:tcPr marL="6470" marR="6470" marT="6470" marB="0" anchor="b"/>
                </a:tc>
                <a:tc hMerge="1">
                  <a:txBody>
                    <a:bodyPr/>
                    <a:lstStyle/>
                    <a:p>
                      <a:endParaRPr kumimoji="1" lang="ja-JP" altLang="en-US"/>
                    </a:p>
                  </a:txBody>
                  <a:tcPr/>
                </a:tc>
                <a:tc>
                  <a:txBody>
                    <a:bodyPr/>
                    <a:lstStyle/>
                    <a:p>
                      <a:pPr algn="ctr" fontAlgn="b"/>
                      <a:r>
                        <a:rPr lang="ja-JP" altLang="en-US" sz="1400" u="none" strike="noStrike" dirty="0">
                          <a:effectLst/>
                        </a:rPr>
                        <a:t>度数</a:t>
                      </a:r>
                      <a:endParaRPr lang="ja-JP" altLang="en-US" sz="1400" b="0" i="0" u="none" strike="noStrike" dirty="0">
                        <a:solidFill>
                          <a:srgbClr val="000000"/>
                        </a:solidFill>
                        <a:effectLst/>
                        <a:latin typeface="MS Gothic" panose="020B0609070205080204" pitchFamily="49" charset="-128"/>
                        <a:ea typeface="MS Gothic" panose="020B0609070205080204" pitchFamily="49" charset="-128"/>
                      </a:endParaRPr>
                    </a:p>
                  </a:txBody>
                  <a:tcPr marL="6470" marR="6470" marT="6470" marB="0" anchor="b"/>
                </a:tc>
                <a:tc>
                  <a:txBody>
                    <a:bodyPr/>
                    <a:lstStyle/>
                    <a:p>
                      <a:pPr algn="ctr" fontAlgn="b"/>
                      <a:r>
                        <a:rPr lang="ja-JP" altLang="en-US" sz="1400" u="none" strike="noStrike">
                          <a:effectLst/>
                        </a:rPr>
                        <a:t>平均値</a:t>
                      </a:r>
                      <a:endParaRPr lang="ja-JP" altLang="en-US" sz="1400" b="0" i="0" u="none" strike="noStrike">
                        <a:solidFill>
                          <a:srgbClr val="000000"/>
                        </a:solidFill>
                        <a:effectLst/>
                        <a:latin typeface="MS Gothic" panose="020B0609070205080204" pitchFamily="49" charset="-128"/>
                        <a:ea typeface="MS Gothic" panose="020B0609070205080204" pitchFamily="49" charset="-128"/>
                      </a:endParaRPr>
                    </a:p>
                  </a:txBody>
                  <a:tcPr marL="6470" marR="6470" marT="6470" marB="0" anchor="b"/>
                </a:tc>
                <a:tc>
                  <a:txBody>
                    <a:bodyPr/>
                    <a:lstStyle/>
                    <a:p>
                      <a:pPr algn="ctr" fontAlgn="b"/>
                      <a:r>
                        <a:rPr lang="ja-JP" altLang="en-US" sz="1400" u="none" strike="noStrike">
                          <a:effectLst/>
                        </a:rPr>
                        <a:t>標準偏差</a:t>
                      </a:r>
                      <a:endParaRPr lang="ja-JP" altLang="en-US" sz="1400" b="0" i="0" u="none" strike="noStrike">
                        <a:solidFill>
                          <a:srgbClr val="000000"/>
                        </a:solidFill>
                        <a:effectLst/>
                        <a:latin typeface="MS Gothic" panose="020B0609070205080204" pitchFamily="49" charset="-128"/>
                        <a:ea typeface="MS Gothic" panose="020B0609070205080204" pitchFamily="49" charset="-128"/>
                      </a:endParaRPr>
                    </a:p>
                  </a:txBody>
                  <a:tcPr marL="6470" marR="6470" marT="6470" marB="0" anchor="b"/>
                </a:tc>
                <a:tc>
                  <a:txBody>
                    <a:bodyPr/>
                    <a:lstStyle/>
                    <a:p>
                      <a:pPr algn="ctr" fontAlgn="b"/>
                      <a:r>
                        <a:rPr lang="ja-JP" altLang="en-US" sz="1400" u="none" strike="noStrike" dirty="0">
                          <a:effectLst/>
                        </a:rPr>
                        <a:t>平均値</a:t>
                      </a:r>
                      <a:r>
                        <a:rPr lang="ja-JP" altLang="en-US" sz="1400" u="none" strike="noStrike" dirty="0" smtClean="0">
                          <a:effectLst/>
                        </a:rPr>
                        <a:t>の</a:t>
                      </a:r>
                      <a:endParaRPr lang="en-US" altLang="ja-JP" sz="1400" u="none" strike="noStrike" dirty="0" smtClean="0">
                        <a:effectLst/>
                      </a:endParaRPr>
                    </a:p>
                    <a:p>
                      <a:pPr algn="ctr" fontAlgn="b"/>
                      <a:r>
                        <a:rPr lang="ja-JP" altLang="en-US" sz="1400" u="none" strike="noStrike" dirty="0" smtClean="0">
                          <a:effectLst/>
                        </a:rPr>
                        <a:t>標準</a:t>
                      </a:r>
                      <a:r>
                        <a:rPr lang="ja-JP" altLang="en-US" sz="1400" u="none" strike="noStrike" dirty="0">
                          <a:effectLst/>
                        </a:rPr>
                        <a:t>誤差</a:t>
                      </a:r>
                      <a:endParaRPr lang="ja-JP" altLang="en-US" sz="1400" b="0" i="0" u="none" strike="noStrike" dirty="0">
                        <a:solidFill>
                          <a:srgbClr val="000000"/>
                        </a:solidFill>
                        <a:effectLst/>
                        <a:latin typeface="MS Gothic" panose="020B0609070205080204" pitchFamily="49" charset="-128"/>
                        <a:ea typeface="MS Gothic" panose="020B0609070205080204" pitchFamily="49" charset="-128"/>
                      </a:endParaRPr>
                    </a:p>
                  </a:txBody>
                  <a:tcPr marL="6470" marR="6470" marT="6470" marB="0" anchor="b"/>
                </a:tc>
              </a:tr>
              <a:tr h="290323">
                <a:tc rowSpan="2">
                  <a:txBody>
                    <a:bodyPr/>
                    <a:lstStyle/>
                    <a:p>
                      <a:pPr algn="ctr" fontAlgn="t"/>
                      <a:r>
                        <a:rPr lang="ja-JP" altLang="en-US" sz="1400" u="none" strike="noStrike" dirty="0">
                          <a:effectLst/>
                        </a:rPr>
                        <a:t>合計</a:t>
                      </a:r>
                      <a:endParaRPr lang="ja-JP" altLang="en-US" sz="1400" b="0" i="0" u="none" strike="noStrike" dirty="0">
                        <a:solidFill>
                          <a:srgbClr val="000000"/>
                        </a:solidFill>
                        <a:effectLst/>
                        <a:latin typeface="MS Gothic" panose="020B0609070205080204" pitchFamily="49" charset="-128"/>
                        <a:ea typeface="MS Gothic" panose="020B0609070205080204" pitchFamily="49" charset="-128"/>
                      </a:endParaRPr>
                    </a:p>
                  </a:txBody>
                  <a:tcPr marL="6470" marR="6470" marT="6470" marB="0"/>
                </a:tc>
                <a:tc>
                  <a:txBody>
                    <a:bodyPr/>
                    <a:lstStyle/>
                    <a:p>
                      <a:pPr algn="l" fontAlgn="t"/>
                      <a:r>
                        <a:rPr lang="ja-JP" altLang="en-US" sz="1400" u="none" strike="noStrike" dirty="0">
                          <a:effectLst/>
                        </a:rPr>
                        <a:t>トイレ内</a:t>
                      </a:r>
                      <a:endParaRPr lang="ja-JP" altLang="en-US" sz="1400" b="0" i="0" u="none" strike="noStrike" dirty="0">
                        <a:solidFill>
                          <a:srgbClr val="000000"/>
                        </a:solidFill>
                        <a:effectLst/>
                        <a:latin typeface="MS Gothic" panose="020B0609070205080204" pitchFamily="49" charset="-128"/>
                        <a:ea typeface="MS Gothic" panose="020B0609070205080204" pitchFamily="49" charset="-128"/>
                      </a:endParaRPr>
                    </a:p>
                  </a:txBody>
                  <a:tcPr marL="6470" marR="6470" marT="6470" marB="0"/>
                </a:tc>
                <a:tc>
                  <a:txBody>
                    <a:bodyPr/>
                    <a:lstStyle/>
                    <a:p>
                      <a:pPr algn="r" fontAlgn="ctr"/>
                      <a:r>
                        <a:rPr lang="en-US" altLang="ja-JP" sz="1400" u="none" strike="noStrike" dirty="0">
                          <a:effectLst/>
                        </a:rPr>
                        <a:t>16</a:t>
                      </a:r>
                      <a:endParaRPr lang="en-US" altLang="ja-JP" sz="1400" b="0" i="0" u="none" strike="noStrike" dirty="0">
                        <a:solidFill>
                          <a:srgbClr val="000000"/>
                        </a:solidFill>
                        <a:effectLst/>
                        <a:latin typeface="MS Gothic" panose="020B0609070205080204" pitchFamily="49" charset="-128"/>
                        <a:ea typeface="MS Gothic" panose="020B0609070205080204" pitchFamily="49" charset="-128"/>
                      </a:endParaRPr>
                    </a:p>
                  </a:txBody>
                  <a:tcPr marL="6470" marR="6470" marT="6470" marB="0" anchor="ctr"/>
                </a:tc>
                <a:tc>
                  <a:txBody>
                    <a:bodyPr/>
                    <a:lstStyle/>
                    <a:p>
                      <a:pPr algn="r" fontAlgn="ctr"/>
                      <a:r>
                        <a:rPr lang="en-US" altLang="ja-JP" sz="1400" u="none" strike="noStrike">
                          <a:effectLst/>
                        </a:rPr>
                        <a:t>5.44</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6470" marR="6470" marT="6470" marB="0" anchor="ctr"/>
                </a:tc>
                <a:tc>
                  <a:txBody>
                    <a:bodyPr/>
                    <a:lstStyle/>
                    <a:p>
                      <a:pPr algn="r" fontAlgn="ctr"/>
                      <a:r>
                        <a:rPr lang="en-US" altLang="ja-JP" sz="1400" u="none" strike="noStrike">
                          <a:effectLst/>
                        </a:rPr>
                        <a:t>1.315</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6470" marR="6470" marT="6470" marB="0" anchor="ctr"/>
                </a:tc>
                <a:tc>
                  <a:txBody>
                    <a:bodyPr/>
                    <a:lstStyle/>
                    <a:p>
                      <a:pPr algn="r" fontAlgn="ctr"/>
                      <a:r>
                        <a:rPr lang="en-US" altLang="ja-JP" sz="1400" u="none" strike="noStrike">
                          <a:effectLst/>
                        </a:rPr>
                        <a:t>.329</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6470" marR="6470" marT="6470" marB="0" anchor="ctr"/>
                </a:tc>
              </a:tr>
              <a:tr h="290323">
                <a:tc vMerge="1">
                  <a:txBody>
                    <a:bodyPr/>
                    <a:lstStyle/>
                    <a:p>
                      <a:endParaRPr kumimoji="1" lang="ja-JP" altLang="en-US"/>
                    </a:p>
                  </a:txBody>
                  <a:tcPr/>
                </a:tc>
                <a:tc>
                  <a:txBody>
                    <a:bodyPr/>
                    <a:lstStyle/>
                    <a:p>
                      <a:pPr algn="l" fontAlgn="t"/>
                      <a:r>
                        <a:rPr lang="ja-JP" altLang="en-US" sz="1400" u="none" strike="noStrike" dirty="0">
                          <a:effectLst/>
                        </a:rPr>
                        <a:t>トイレ外</a:t>
                      </a:r>
                      <a:endParaRPr lang="ja-JP" altLang="en-US" sz="1400" b="0" i="0" u="none" strike="noStrike" dirty="0">
                        <a:solidFill>
                          <a:srgbClr val="000000"/>
                        </a:solidFill>
                        <a:effectLst/>
                        <a:latin typeface="MS Gothic" panose="020B0609070205080204" pitchFamily="49" charset="-128"/>
                        <a:ea typeface="MS Gothic" panose="020B0609070205080204" pitchFamily="49" charset="-128"/>
                      </a:endParaRPr>
                    </a:p>
                  </a:txBody>
                  <a:tcPr marL="6470" marR="6470" marT="6470" marB="0"/>
                </a:tc>
                <a:tc>
                  <a:txBody>
                    <a:bodyPr/>
                    <a:lstStyle/>
                    <a:p>
                      <a:pPr algn="r" fontAlgn="ctr"/>
                      <a:r>
                        <a:rPr lang="en-US" altLang="ja-JP" sz="1400" u="none" strike="noStrike">
                          <a:effectLst/>
                        </a:rPr>
                        <a:t>5</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6470" marR="6470" marT="6470" marB="0" anchor="ctr"/>
                </a:tc>
                <a:tc>
                  <a:txBody>
                    <a:bodyPr/>
                    <a:lstStyle/>
                    <a:p>
                      <a:pPr algn="r" fontAlgn="ctr"/>
                      <a:r>
                        <a:rPr lang="en-US" altLang="ja-JP" sz="1400" u="none" strike="noStrike">
                          <a:effectLst/>
                        </a:rPr>
                        <a:t>5.20</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6470" marR="6470" marT="6470" marB="0" anchor="ctr"/>
                </a:tc>
                <a:tc>
                  <a:txBody>
                    <a:bodyPr/>
                    <a:lstStyle/>
                    <a:p>
                      <a:pPr algn="r" fontAlgn="ctr"/>
                      <a:r>
                        <a:rPr lang="en-US" altLang="ja-JP" sz="1400" u="none" strike="noStrike">
                          <a:effectLst/>
                        </a:rPr>
                        <a:t>1.095</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6470" marR="6470" marT="6470" marB="0" anchor="ctr"/>
                </a:tc>
                <a:tc>
                  <a:txBody>
                    <a:bodyPr/>
                    <a:lstStyle/>
                    <a:p>
                      <a:pPr algn="r" fontAlgn="ctr"/>
                      <a:r>
                        <a:rPr lang="en-US" altLang="ja-JP" sz="1400" u="none" strike="noStrike" dirty="0">
                          <a:effectLst/>
                        </a:rPr>
                        <a:t>.490</a:t>
                      </a:r>
                      <a:endParaRPr lang="en-US" altLang="ja-JP" sz="1400" b="0" i="0" u="none" strike="noStrike" dirty="0">
                        <a:solidFill>
                          <a:srgbClr val="000000"/>
                        </a:solidFill>
                        <a:effectLst/>
                        <a:latin typeface="MS Gothic" panose="020B0609070205080204" pitchFamily="49" charset="-128"/>
                        <a:ea typeface="MS Gothic" panose="020B0609070205080204" pitchFamily="49" charset="-128"/>
                      </a:endParaRPr>
                    </a:p>
                  </a:txBody>
                  <a:tcPr marL="6470" marR="6470" marT="6470" marB="0" anchor="ctr"/>
                </a:tc>
              </a:tr>
            </a:tbl>
          </a:graphicData>
        </a:graphic>
      </p:graphicFrame>
      <p:graphicFrame>
        <p:nvGraphicFramePr>
          <p:cNvPr id="7" name="表 6"/>
          <p:cNvGraphicFramePr>
            <a:graphicFrameLocks noGrp="1"/>
          </p:cNvGraphicFramePr>
          <p:nvPr>
            <p:extLst/>
          </p:nvPr>
        </p:nvGraphicFramePr>
        <p:xfrm>
          <a:off x="407505" y="3331235"/>
          <a:ext cx="7861850" cy="1884008"/>
        </p:xfrm>
        <a:graphic>
          <a:graphicData uri="http://schemas.openxmlformats.org/drawingml/2006/table">
            <a:tbl>
              <a:tblPr>
                <a:tableStyleId>{22838BEF-8BB2-4498-84A7-C5851F593DF1}</a:tableStyleId>
              </a:tblPr>
              <a:tblGrid>
                <a:gridCol w="469713"/>
                <a:gridCol w="1021630"/>
                <a:gridCol w="822001"/>
                <a:gridCol w="829687"/>
                <a:gridCol w="534446"/>
                <a:gridCol w="586409"/>
                <a:gridCol w="960341"/>
                <a:gridCol w="693732"/>
                <a:gridCol w="751196"/>
                <a:gridCol w="567616"/>
                <a:gridCol w="625080"/>
              </a:tblGrid>
              <a:tr h="417950">
                <a:tc rowSpan="3" gridSpan="2">
                  <a:txBody>
                    <a:bodyPr/>
                    <a:lstStyle/>
                    <a:p>
                      <a:pPr algn="l" fontAlgn="b"/>
                      <a:r>
                        <a:rPr lang="ja-JP" altLang="en-US" sz="1400" u="none" strike="noStrike" dirty="0">
                          <a:effectLst/>
                        </a:rPr>
                        <a:t>　</a:t>
                      </a:r>
                      <a:endParaRPr lang="ja-JP" altLang="en-US" sz="1400" b="0" i="0" u="none" strike="noStrike" dirty="0">
                        <a:solidFill>
                          <a:srgbClr val="000000"/>
                        </a:solidFill>
                        <a:effectLst/>
                        <a:latin typeface="MS Gothic" panose="020B0609070205080204" pitchFamily="49" charset="-128"/>
                        <a:ea typeface="MS Gothic" panose="020B0609070205080204" pitchFamily="49" charset="-128"/>
                      </a:endParaRPr>
                    </a:p>
                  </a:txBody>
                  <a:tcPr marL="6470" marR="6470" marT="6470" marB="0" anchor="b"/>
                </a:tc>
                <a:tc rowSpan="3" hMerge="1">
                  <a:txBody>
                    <a:bodyPr/>
                    <a:lstStyle/>
                    <a:p>
                      <a:endParaRPr kumimoji="1" lang="ja-JP" altLang="en-US"/>
                    </a:p>
                  </a:txBody>
                  <a:tcPr/>
                </a:tc>
                <a:tc gridSpan="2">
                  <a:txBody>
                    <a:bodyPr/>
                    <a:lstStyle/>
                    <a:p>
                      <a:pPr algn="ctr" fontAlgn="b"/>
                      <a:r>
                        <a:rPr lang="ja-JP" altLang="en-US" sz="1400" u="none" strike="noStrike">
                          <a:effectLst/>
                        </a:rPr>
                        <a:t>等分散性のための </a:t>
                      </a:r>
                      <a:r>
                        <a:rPr lang="en-US" altLang="ja-JP" sz="1400" u="none" strike="noStrike">
                          <a:effectLst/>
                        </a:rPr>
                        <a:t>Levene </a:t>
                      </a:r>
                      <a:r>
                        <a:rPr lang="ja-JP" altLang="en-US" sz="1400" u="none" strike="noStrike">
                          <a:effectLst/>
                        </a:rPr>
                        <a:t>の検定</a:t>
                      </a:r>
                      <a:endParaRPr lang="ja-JP" altLang="en-US" sz="1400" b="0" i="0" u="none" strike="noStrike">
                        <a:solidFill>
                          <a:srgbClr val="000000"/>
                        </a:solidFill>
                        <a:effectLst/>
                        <a:latin typeface="MS Gothic" panose="020B0609070205080204" pitchFamily="49" charset="-128"/>
                        <a:ea typeface="MS Gothic" panose="020B0609070205080204" pitchFamily="49" charset="-128"/>
                      </a:endParaRPr>
                    </a:p>
                  </a:txBody>
                  <a:tcPr marL="6470" marR="6470" marT="6470" marB="0" anchor="b"/>
                </a:tc>
                <a:tc hMerge="1">
                  <a:txBody>
                    <a:bodyPr/>
                    <a:lstStyle/>
                    <a:p>
                      <a:endParaRPr kumimoji="1" lang="ja-JP" altLang="en-US"/>
                    </a:p>
                  </a:txBody>
                  <a:tcPr/>
                </a:tc>
                <a:tc gridSpan="7">
                  <a:txBody>
                    <a:bodyPr/>
                    <a:lstStyle/>
                    <a:p>
                      <a:pPr algn="ctr" fontAlgn="b"/>
                      <a:r>
                        <a:rPr lang="en-US" altLang="ja-JP" sz="1400" u="none" strike="noStrike">
                          <a:effectLst/>
                        </a:rPr>
                        <a:t>2 </a:t>
                      </a:r>
                      <a:r>
                        <a:rPr lang="ja-JP" altLang="en-US" sz="1400" u="none" strike="noStrike">
                          <a:effectLst/>
                        </a:rPr>
                        <a:t>つの母平均の差の検定</a:t>
                      </a:r>
                      <a:endParaRPr lang="ja-JP" altLang="en-US" sz="1400" b="0" i="0" u="none" strike="noStrike">
                        <a:solidFill>
                          <a:srgbClr val="000000"/>
                        </a:solidFill>
                        <a:effectLst/>
                        <a:latin typeface="MS Gothic" panose="020B0609070205080204" pitchFamily="49" charset="-128"/>
                        <a:ea typeface="MS Gothic" panose="020B0609070205080204" pitchFamily="49" charset="-128"/>
                      </a:endParaRPr>
                    </a:p>
                  </a:txBody>
                  <a:tcPr marL="6470" marR="6470" marT="6470" marB="0" anchor="b"/>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r>
              <a:tr h="417950">
                <a:tc gridSpan="2" vMerge="1">
                  <a:txBody>
                    <a:bodyPr/>
                    <a:lstStyle/>
                    <a:p>
                      <a:endParaRPr kumimoji="1" lang="ja-JP" altLang="en-US"/>
                    </a:p>
                  </a:txBody>
                  <a:tcPr/>
                </a:tc>
                <a:tc hMerge="1" vMerge="1">
                  <a:txBody>
                    <a:bodyPr/>
                    <a:lstStyle/>
                    <a:p>
                      <a:endParaRPr kumimoji="1" lang="ja-JP" altLang="en-US"/>
                    </a:p>
                  </a:txBody>
                  <a:tcPr/>
                </a:tc>
                <a:tc rowSpan="2">
                  <a:txBody>
                    <a:bodyPr/>
                    <a:lstStyle/>
                    <a:p>
                      <a:pPr algn="ctr" fontAlgn="b"/>
                      <a:r>
                        <a:rPr lang="en-US" sz="1400" u="none" strike="noStrike">
                          <a:effectLst/>
                        </a:rPr>
                        <a:t>F </a:t>
                      </a:r>
                      <a:r>
                        <a:rPr lang="ja-JP" altLang="en-US" sz="1400" u="none" strike="noStrike">
                          <a:effectLst/>
                        </a:rPr>
                        <a:t>値</a:t>
                      </a:r>
                      <a:endParaRPr lang="ja-JP" altLang="en-US" sz="1400" b="0" i="0" u="none" strike="noStrike">
                        <a:solidFill>
                          <a:srgbClr val="000000"/>
                        </a:solidFill>
                        <a:effectLst/>
                        <a:latin typeface="MS Gothic" panose="020B0609070205080204" pitchFamily="49" charset="-128"/>
                        <a:ea typeface="MS Gothic" panose="020B0609070205080204" pitchFamily="49" charset="-128"/>
                      </a:endParaRPr>
                    </a:p>
                  </a:txBody>
                  <a:tcPr marL="6470" marR="6470" marT="6470" marB="0" anchor="b"/>
                </a:tc>
                <a:tc rowSpan="2">
                  <a:txBody>
                    <a:bodyPr/>
                    <a:lstStyle/>
                    <a:p>
                      <a:pPr algn="ctr" fontAlgn="b"/>
                      <a:r>
                        <a:rPr lang="ja-JP" altLang="en-US" sz="1400" u="none" strike="noStrike">
                          <a:effectLst/>
                        </a:rPr>
                        <a:t>有意確率</a:t>
                      </a:r>
                      <a:endParaRPr lang="ja-JP" altLang="en-US" sz="1400" b="0" i="0" u="none" strike="noStrike">
                        <a:solidFill>
                          <a:srgbClr val="000000"/>
                        </a:solidFill>
                        <a:effectLst/>
                        <a:latin typeface="MS Gothic" panose="020B0609070205080204" pitchFamily="49" charset="-128"/>
                        <a:ea typeface="MS Gothic" panose="020B0609070205080204" pitchFamily="49" charset="-128"/>
                      </a:endParaRPr>
                    </a:p>
                  </a:txBody>
                  <a:tcPr marL="6470" marR="6470" marT="6470" marB="0" anchor="b"/>
                </a:tc>
                <a:tc rowSpan="2">
                  <a:txBody>
                    <a:bodyPr/>
                    <a:lstStyle/>
                    <a:p>
                      <a:pPr algn="ctr" fontAlgn="b"/>
                      <a:r>
                        <a:rPr lang="en-US" sz="1400" u="none" strike="noStrike">
                          <a:effectLst/>
                        </a:rPr>
                        <a:t>t </a:t>
                      </a:r>
                      <a:r>
                        <a:rPr lang="ja-JP" altLang="en-US" sz="1400" u="none" strike="noStrike">
                          <a:effectLst/>
                        </a:rPr>
                        <a:t>値</a:t>
                      </a:r>
                      <a:endParaRPr lang="ja-JP" altLang="en-US" sz="1400" b="0" i="0" u="none" strike="noStrike">
                        <a:solidFill>
                          <a:srgbClr val="000000"/>
                        </a:solidFill>
                        <a:effectLst/>
                        <a:latin typeface="MS Gothic" panose="020B0609070205080204" pitchFamily="49" charset="-128"/>
                        <a:ea typeface="MS Gothic" panose="020B0609070205080204" pitchFamily="49" charset="-128"/>
                      </a:endParaRPr>
                    </a:p>
                  </a:txBody>
                  <a:tcPr marL="6470" marR="6470" marT="6470" marB="0" anchor="b"/>
                </a:tc>
                <a:tc rowSpan="2">
                  <a:txBody>
                    <a:bodyPr/>
                    <a:lstStyle/>
                    <a:p>
                      <a:pPr algn="ctr" fontAlgn="b"/>
                      <a:r>
                        <a:rPr lang="ja-JP" altLang="en-US" sz="1400" u="none" strike="noStrike">
                          <a:effectLst/>
                        </a:rPr>
                        <a:t>自由度</a:t>
                      </a:r>
                      <a:endParaRPr lang="ja-JP" altLang="en-US" sz="1400" b="0" i="0" u="none" strike="noStrike">
                        <a:solidFill>
                          <a:srgbClr val="000000"/>
                        </a:solidFill>
                        <a:effectLst/>
                        <a:latin typeface="MS Gothic" panose="020B0609070205080204" pitchFamily="49" charset="-128"/>
                        <a:ea typeface="MS Gothic" panose="020B0609070205080204" pitchFamily="49" charset="-128"/>
                      </a:endParaRPr>
                    </a:p>
                  </a:txBody>
                  <a:tcPr marL="6470" marR="6470" marT="6470" marB="0" anchor="b"/>
                </a:tc>
                <a:tc rowSpan="2">
                  <a:txBody>
                    <a:bodyPr/>
                    <a:lstStyle/>
                    <a:p>
                      <a:pPr algn="ctr" fontAlgn="b"/>
                      <a:r>
                        <a:rPr lang="zh-TW" altLang="en-US" sz="1400" u="none" strike="noStrike" dirty="0">
                          <a:effectLst/>
                        </a:rPr>
                        <a:t>有意確率 </a:t>
                      </a:r>
                      <a:r>
                        <a:rPr lang="en-US" altLang="zh-TW" sz="1400" u="none" strike="noStrike" dirty="0">
                          <a:effectLst/>
                        </a:rPr>
                        <a:t>(</a:t>
                      </a:r>
                      <a:r>
                        <a:rPr lang="zh-TW" altLang="en-US" sz="1400" u="none" strike="noStrike" dirty="0">
                          <a:effectLst/>
                        </a:rPr>
                        <a:t>両側</a:t>
                      </a:r>
                      <a:r>
                        <a:rPr lang="en-US" altLang="zh-TW" sz="1400" u="none" strike="noStrike" dirty="0">
                          <a:effectLst/>
                        </a:rPr>
                        <a:t>)</a:t>
                      </a:r>
                      <a:endParaRPr lang="en-US" altLang="zh-TW" sz="14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6470" marR="6470" marT="6470" marB="0" anchor="b"/>
                </a:tc>
                <a:tc rowSpan="2">
                  <a:txBody>
                    <a:bodyPr/>
                    <a:lstStyle/>
                    <a:p>
                      <a:pPr algn="ctr" fontAlgn="b"/>
                      <a:r>
                        <a:rPr lang="ja-JP" altLang="en-US" sz="1400" u="none" strike="noStrike" dirty="0">
                          <a:effectLst/>
                        </a:rPr>
                        <a:t>平均値の差</a:t>
                      </a:r>
                      <a:endParaRPr lang="ja-JP" altLang="en-US" sz="1400" b="0" i="0" u="none" strike="noStrike" dirty="0">
                        <a:solidFill>
                          <a:srgbClr val="000000"/>
                        </a:solidFill>
                        <a:effectLst/>
                        <a:latin typeface="MS Gothic" panose="020B0609070205080204" pitchFamily="49" charset="-128"/>
                        <a:ea typeface="MS Gothic" panose="020B0609070205080204" pitchFamily="49" charset="-128"/>
                      </a:endParaRPr>
                    </a:p>
                  </a:txBody>
                  <a:tcPr marL="6470" marR="6470" marT="6470" marB="0" anchor="b"/>
                </a:tc>
                <a:tc rowSpan="2">
                  <a:txBody>
                    <a:bodyPr/>
                    <a:lstStyle/>
                    <a:p>
                      <a:pPr algn="ctr" fontAlgn="b"/>
                      <a:r>
                        <a:rPr lang="ja-JP" altLang="en-US" sz="1400" u="none" strike="noStrike" dirty="0">
                          <a:effectLst/>
                        </a:rPr>
                        <a:t>差</a:t>
                      </a:r>
                      <a:r>
                        <a:rPr lang="ja-JP" altLang="en-US" sz="1400" u="none" strike="noStrike" dirty="0" smtClean="0">
                          <a:effectLst/>
                        </a:rPr>
                        <a:t>の</a:t>
                      </a:r>
                      <a:endParaRPr lang="en-US" altLang="ja-JP" sz="1400" u="none" strike="noStrike" dirty="0" smtClean="0">
                        <a:effectLst/>
                      </a:endParaRPr>
                    </a:p>
                    <a:p>
                      <a:pPr algn="ctr" fontAlgn="b"/>
                      <a:r>
                        <a:rPr lang="ja-JP" altLang="en-US" sz="1400" u="none" strike="noStrike" dirty="0" smtClean="0">
                          <a:effectLst/>
                        </a:rPr>
                        <a:t>標準</a:t>
                      </a:r>
                      <a:r>
                        <a:rPr lang="ja-JP" altLang="en-US" sz="1400" u="none" strike="noStrike" dirty="0">
                          <a:effectLst/>
                        </a:rPr>
                        <a:t>誤差</a:t>
                      </a:r>
                      <a:endParaRPr lang="ja-JP" altLang="en-US" sz="1400" b="0" i="0" u="none" strike="noStrike" dirty="0">
                        <a:solidFill>
                          <a:srgbClr val="000000"/>
                        </a:solidFill>
                        <a:effectLst/>
                        <a:latin typeface="MS Gothic" panose="020B0609070205080204" pitchFamily="49" charset="-128"/>
                        <a:ea typeface="MS Gothic" panose="020B0609070205080204" pitchFamily="49" charset="-128"/>
                      </a:endParaRPr>
                    </a:p>
                  </a:txBody>
                  <a:tcPr marL="6470" marR="6470" marT="6470" marB="0" anchor="b"/>
                </a:tc>
                <a:tc gridSpan="2">
                  <a:txBody>
                    <a:bodyPr/>
                    <a:lstStyle/>
                    <a:p>
                      <a:pPr algn="ctr" fontAlgn="b"/>
                      <a:r>
                        <a:rPr lang="ja-JP" altLang="en-US" sz="1400" u="none" strike="noStrike" dirty="0">
                          <a:effectLst/>
                        </a:rPr>
                        <a:t>差の </a:t>
                      </a:r>
                      <a:r>
                        <a:rPr lang="en-US" altLang="ja-JP" sz="1400" u="none" strike="noStrike" dirty="0">
                          <a:effectLst/>
                        </a:rPr>
                        <a:t>95% </a:t>
                      </a:r>
                      <a:endParaRPr lang="en-US" altLang="ja-JP" sz="1400" u="none" strike="noStrike" dirty="0" smtClean="0">
                        <a:effectLst/>
                      </a:endParaRPr>
                    </a:p>
                    <a:p>
                      <a:pPr algn="ctr" fontAlgn="b"/>
                      <a:r>
                        <a:rPr lang="ja-JP" altLang="en-US" sz="1400" u="none" strike="noStrike" dirty="0" smtClean="0">
                          <a:effectLst/>
                        </a:rPr>
                        <a:t>信頼</a:t>
                      </a:r>
                      <a:r>
                        <a:rPr lang="ja-JP" altLang="en-US" sz="1400" u="none" strike="noStrike" dirty="0">
                          <a:effectLst/>
                        </a:rPr>
                        <a:t>区間</a:t>
                      </a:r>
                      <a:endParaRPr lang="ja-JP" altLang="en-US" sz="1400" b="0" i="0" u="none" strike="noStrike" dirty="0">
                        <a:solidFill>
                          <a:srgbClr val="000000"/>
                        </a:solidFill>
                        <a:effectLst/>
                        <a:latin typeface="MS Gothic" panose="020B0609070205080204" pitchFamily="49" charset="-128"/>
                        <a:ea typeface="MS Gothic" panose="020B0609070205080204" pitchFamily="49" charset="-128"/>
                      </a:endParaRPr>
                    </a:p>
                  </a:txBody>
                  <a:tcPr marL="6470" marR="6470" marT="6470" marB="0" anchor="b"/>
                </a:tc>
                <a:tc hMerge="1">
                  <a:txBody>
                    <a:bodyPr/>
                    <a:lstStyle/>
                    <a:p>
                      <a:endParaRPr kumimoji="1" lang="ja-JP" altLang="en-US"/>
                    </a:p>
                  </a:txBody>
                  <a:tcPr/>
                </a:tc>
              </a:tr>
              <a:tr h="212210">
                <a:tc gridSpan="2" vMerge="1">
                  <a:txBody>
                    <a:bodyPr/>
                    <a:lstStyle/>
                    <a:p>
                      <a:endParaRPr kumimoji="1" lang="ja-JP" altLang="en-US"/>
                    </a:p>
                  </a:txBody>
                  <a:tcPr/>
                </a:tc>
                <a:tc hMerge="1"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b"/>
                      <a:r>
                        <a:rPr lang="ja-JP" altLang="en-US" sz="1400" u="none" strike="noStrike">
                          <a:effectLst/>
                        </a:rPr>
                        <a:t>下限</a:t>
                      </a:r>
                      <a:endParaRPr lang="ja-JP" altLang="en-US" sz="1400" b="0" i="0" u="none" strike="noStrike">
                        <a:solidFill>
                          <a:srgbClr val="000000"/>
                        </a:solidFill>
                        <a:effectLst/>
                        <a:latin typeface="MS Gothic" panose="020B0609070205080204" pitchFamily="49" charset="-128"/>
                        <a:ea typeface="MS Gothic" panose="020B0609070205080204" pitchFamily="49" charset="-128"/>
                      </a:endParaRPr>
                    </a:p>
                  </a:txBody>
                  <a:tcPr marL="6470" marR="6470" marT="6470" marB="0" anchor="b"/>
                </a:tc>
                <a:tc>
                  <a:txBody>
                    <a:bodyPr/>
                    <a:lstStyle/>
                    <a:p>
                      <a:pPr algn="ctr" fontAlgn="b"/>
                      <a:r>
                        <a:rPr lang="ja-JP" altLang="en-US" sz="1400" u="none" strike="noStrike">
                          <a:effectLst/>
                        </a:rPr>
                        <a:t>上限</a:t>
                      </a:r>
                      <a:endParaRPr lang="ja-JP" altLang="en-US" sz="1400" b="0" i="0" u="none" strike="noStrike">
                        <a:solidFill>
                          <a:srgbClr val="000000"/>
                        </a:solidFill>
                        <a:effectLst/>
                        <a:latin typeface="MS Gothic" panose="020B0609070205080204" pitchFamily="49" charset="-128"/>
                        <a:ea typeface="MS Gothic" panose="020B0609070205080204" pitchFamily="49" charset="-128"/>
                      </a:endParaRPr>
                    </a:p>
                  </a:txBody>
                  <a:tcPr marL="6470" marR="6470" marT="6470" marB="0" anchor="b"/>
                </a:tc>
              </a:tr>
              <a:tr h="417950">
                <a:tc rowSpan="2">
                  <a:txBody>
                    <a:bodyPr/>
                    <a:lstStyle/>
                    <a:p>
                      <a:pPr algn="l" fontAlgn="t"/>
                      <a:r>
                        <a:rPr lang="ja-JP" altLang="en-US" sz="1400" u="none" strike="noStrike">
                          <a:effectLst/>
                        </a:rPr>
                        <a:t>合計</a:t>
                      </a:r>
                      <a:endParaRPr lang="ja-JP" altLang="en-US" sz="1400" b="0" i="0" u="none" strike="noStrike">
                        <a:solidFill>
                          <a:srgbClr val="000000"/>
                        </a:solidFill>
                        <a:effectLst/>
                        <a:latin typeface="MS Gothic" panose="020B0609070205080204" pitchFamily="49" charset="-128"/>
                        <a:ea typeface="MS Gothic" panose="020B0609070205080204" pitchFamily="49" charset="-128"/>
                      </a:endParaRPr>
                    </a:p>
                  </a:txBody>
                  <a:tcPr marL="6470" marR="6470" marT="6470" marB="0"/>
                </a:tc>
                <a:tc>
                  <a:txBody>
                    <a:bodyPr/>
                    <a:lstStyle/>
                    <a:p>
                      <a:pPr algn="l" fontAlgn="t"/>
                      <a:r>
                        <a:rPr lang="ja-JP" altLang="en-US" sz="1400" u="none" strike="noStrike" dirty="0">
                          <a:effectLst/>
                        </a:rPr>
                        <a:t>等分散</a:t>
                      </a:r>
                      <a:r>
                        <a:rPr lang="ja-JP" altLang="en-US" sz="1400" u="none" strike="noStrike" dirty="0" smtClean="0">
                          <a:effectLst/>
                        </a:rPr>
                        <a:t>を</a:t>
                      </a:r>
                      <a:endParaRPr lang="en-US" altLang="ja-JP" sz="1400" u="none" strike="noStrike" dirty="0" smtClean="0">
                        <a:effectLst/>
                      </a:endParaRPr>
                    </a:p>
                    <a:p>
                      <a:pPr algn="l" fontAlgn="t"/>
                      <a:r>
                        <a:rPr lang="ja-JP" altLang="en-US" sz="1400" u="none" strike="noStrike" dirty="0" smtClean="0">
                          <a:effectLst/>
                        </a:rPr>
                        <a:t>仮定</a:t>
                      </a:r>
                      <a:r>
                        <a:rPr lang="ja-JP" altLang="en-US" sz="1400" u="none" strike="noStrike" dirty="0">
                          <a:effectLst/>
                        </a:rPr>
                        <a:t>する</a:t>
                      </a:r>
                      <a:endParaRPr lang="ja-JP" altLang="en-US" sz="1400" b="0" i="0" u="none" strike="noStrike" dirty="0">
                        <a:solidFill>
                          <a:srgbClr val="000000"/>
                        </a:solidFill>
                        <a:effectLst/>
                        <a:latin typeface="MS Gothic" panose="020B0609070205080204" pitchFamily="49" charset="-128"/>
                        <a:ea typeface="MS Gothic" panose="020B0609070205080204" pitchFamily="49" charset="-128"/>
                      </a:endParaRPr>
                    </a:p>
                  </a:txBody>
                  <a:tcPr marL="6470" marR="6470" marT="6470" marB="0"/>
                </a:tc>
                <a:tc>
                  <a:txBody>
                    <a:bodyPr/>
                    <a:lstStyle/>
                    <a:p>
                      <a:pPr algn="r" fontAlgn="ctr"/>
                      <a:r>
                        <a:rPr lang="en-US" altLang="ja-JP" sz="1400" u="none" strike="noStrike" dirty="0">
                          <a:effectLst/>
                        </a:rPr>
                        <a:t>.017</a:t>
                      </a:r>
                      <a:endParaRPr lang="en-US" altLang="ja-JP" sz="1400" b="0" i="0" u="none" strike="noStrike" dirty="0">
                        <a:solidFill>
                          <a:srgbClr val="000000"/>
                        </a:solidFill>
                        <a:effectLst/>
                        <a:latin typeface="MS Gothic" panose="020B0609070205080204" pitchFamily="49" charset="-128"/>
                        <a:ea typeface="MS Gothic" panose="020B0609070205080204" pitchFamily="49" charset="-128"/>
                      </a:endParaRPr>
                    </a:p>
                  </a:txBody>
                  <a:tcPr marL="6470" marR="6470" marT="6470" marB="0" anchor="ctr"/>
                </a:tc>
                <a:tc>
                  <a:txBody>
                    <a:bodyPr/>
                    <a:lstStyle/>
                    <a:p>
                      <a:pPr algn="r" fontAlgn="ctr"/>
                      <a:r>
                        <a:rPr lang="en-US" altLang="ja-JP" sz="1400" u="none" strike="noStrike">
                          <a:effectLst/>
                        </a:rPr>
                        <a:t>.898</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6470" marR="6470" marT="6470" marB="0" anchor="ctr"/>
                </a:tc>
                <a:tc>
                  <a:txBody>
                    <a:bodyPr/>
                    <a:lstStyle/>
                    <a:p>
                      <a:pPr algn="r" fontAlgn="ctr"/>
                      <a:r>
                        <a:rPr lang="en-US" altLang="ja-JP" sz="1400" u="none" strike="noStrike">
                          <a:effectLst/>
                        </a:rPr>
                        <a:t>.364</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6470" marR="6470" marT="6470" marB="0" anchor="ctr"/>
                </a:tc>
                <a:tc>
                  <a:txBody>
                    <a:bodyPr/>
                    <a:lstStyle/>
                    <a:p>
                      <a:pPr algn="r" fontAlgn="ctr"/>
                      <a:r>
                        <a:rPr lang="en-US" altLang="ja-JP" sz="1400" u="none" strike="noStrike">
                          <a:effectLst/>
                        </a:rPr>
                        <a:t>19</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6470" marR="6470" marT="6470" marB="0" anchor="ctr"/>
                </a:tc>
                <a:tc>
                  <a:txBody>
                    <a:bodyPr/>
                    <a:lstStyle/>
                    <a:p>
                      <a:pPr algn="r" fontAlgn="ctr"/>
                      <a:r>
                        <a:rPr lang="en-US" altLang="ja-JP" sz="1400" u="none" strike="noStrike" dirty="0">
                          <a:effectLst/>
                        </a:rPr>
                        <a:t>.720</a:t>
                      </a:r>
                      <a:endParaRPr lang="en-US" altLang="ja-JP" sz="1400" b="0" i="0" u="none" strike="noStrike" dirty="0">
                        <a:solidFill>
                          <a:srgbClr val="000000"/>
                        </a:solidFill>
                        <a:effectLst/>
                        <a:latin typeface="MS Gothic" panose="020B0609070205080204" pitchFamily="49" charset="-128"/>
                        <a:ea typeface="MS Gothic" panose="020B0609070205080204" pitchFamily="49" charset="-128"/>
                      </a:endParaRPr>
                    </a:p>
                  </a:txBody>
                  <a:tcPr marL="6470" marR="6470" marT="6470" marB="0" anchor="ctr"/>
                </a:tc>
                <a:tc>
                  <a:txBody>
                    <a:bodyPr/>
                    <a:lstStyle/>
                    <a:p>
                      <a:pPr algn="r" fontAlgn="ctr"/>
                      <a:r>
                        <a:rPr lang="en-US" altLang="ja-JP" sz="1400" u="none" strike="noStrike">
                          <a:effectLst/>
                        </a:rPr>
                        <a:t>.238</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6470" marR="6470" marT="6470" marB="0" anchor="ctr"/>
                </a:tc>
                <a:tc>
                  <a:txBody>
                    <a:bodyPr/>
                    <a:lstStyle/>
                    <a:p>
                      <a:pPr algn="r" fontAlgn="ctr"/>
                      <a:r>
                        <a:rPr lang="en-US" altLang="ja-JP" sz="1400" u="none" strike="noStrike">
                          <a:effectLst/>
                        </a:rPr>
                        <a:t>.652</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6470" marR="6470" marT="6470" marB="0" anchor="ctr"/>
                </a:tc>
                <a:tc>
                  <a:txBody>
                    <a:bodyPr/>
                    <a:lstStyle/>
                    <a:p>
                      <a:pPr algn="r" fontAlgn="ctr"/>
                      <a:r>
                        <a:rPr lang="en-US" altLang="ja-JP" sz="1400" u="none" strike="noStrike">
                          <a:effectLst/>
                        </a:rPr>
                        <a:t>-1.126</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6470" marR="6470" marT="6470" marB="0" anchor="ctr"/>
                </a:tc>
                <a:tc>
                  <a:txBody>
                    <a:bodyPr/>
                    <a:lstStyle/>
                    <a:p>
                      <a:pPr algn="r" fontAlgn="ctr"/>
                      <a:r>
                        <a:rPr lang="en-US" altLang="ja-JP" sz="1400" u="none" strike="noStrike">
                          <a:effectLst/>
                        </a:rPr>
                        <a:t>1.601</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6470" marR="6470" marT="6470" marB="0" anchor="ctr"/>
                </a:tc>
              </a:tr>
              <a:tr h="417950">
                <a:tc vMerge="1">
                  <a:txBody>
                    <a:bodyPr/>
                    <a:lstStyle/>
                    <a:p>
                      <a:endParaRPr kumimoji="1" lang="ja-JP" altLang="en-US"/>
                    </a:p>
                  </a:txBody>
                  <a:tcPr/>
                </a:tc>
                <a:tc>
                  <a:txBody>
                    <a:bodyPr/>
                    <a:lstStyle/>
                    <a:p>
                      <a:pPr algn="l" fontAlgn="t"/>
                      <a:r>
                        <a:rPr lang="ja-JP" altLang="en-US" sz="1400" u="none" strike="noStrike" dirty="0">
                          <a:effectLst/>
                        </a:rPr>
                        <a:t>等分散</a:t>
                      </a:r>
                      <a:r>
                        <a:rPr lang="ja-JP" altLang="en-US" sz="1400" u="none" strike="noStrike" dirty="0" smtClean="0">
                          <a:effectLst/>
                        </a:rPr>
                        <a:t>を</a:t>
                      </a:r>
                      <a:endParaRPr lang="en-US" altLang="ja-JP" sz="1400" u="none" strike="noStrike" dirty="0" smtClean="0">
                        <a:effectLst/>
                      </a:endParaRPr>
                    </a:p>
                    <a:p>
                      <a:pPr algn="l" fontAlgn="t"/>
                      <a:r>
                        <a:rPr lang="ja-JP" altLang="en-US" sz="1400" u="none" strike="noStrike" dirty="0" smtClean="0">
                          <a:effectLst/>
                        </a:rPr>
                        <a:t>仮定</a:t>
                      </a:r>
                      <a:r>
                        <a:rPr lang="ja-JP" altLang="en-US" sz="1400" u="none" strike="noStrike" dirty="0">
                          <a:effectLst/>
                        </a:rPr>
                        <a:t>しない</a:t>
                      </a:r>
                      <a:endParaRPr lang="ja-JP" altLang="en-US" sz="1400" b="0" i="0" u="none" strike="noStrike" dirty="0">
                        <a:solidFill>
                          <a:srgbClr val="000000"/>
                        </a:solidFill>
                        <a:effectLst/>
                        <a:latin typeface="MS Gothic" panose="020B0609070205080204" pitchFamily="49" charset="-128"/>
                        <a:ea typeface="MS Gothic" panose="020B0609070205080204" pitchFamily="49" charset="-128"/>
                      </a:endParaRPr>
                    </a:p>
                  </a:txBody>
                  <a:tcPr marL="6470" marR="6470" marT="6470" marB="0"/>
                </a:tc>
                <a:tc>
                  <a:txBody>
                    <a:bodyPr/>
                    <a:lstStyle/>
                    <a:p>
                      <a:pPr algn="l" fontAlgn="ctr"/>
                      <a:r>
                        <a:rPr lang="ja-JP" altLang="en-US" sz="1400" u="none" strike="noStrike">
                          <a:effectLst/>
                        </a:rPr>
                        <a:t>　</a:t>
                      </a:r>
                      <a:endParaRPr lang="ja-JP" altLang="en-US" sz="1400" b="0" i="0" u="none" strike="noStrike">
                        <a:solidFill>
                          <a:srgbClr val="000000"/>
                        </a:solidFill>
                        <a:effectLst/>
                        <a:latin typeface="MS Gothic" panose="020B0609070205080204" pitchFamily="49" charset="-128"/>
                        <a:ea typeface="MS Gothic" panose="020B0609070205080204" pitchFamily="49" charset="-128"/>
                      </a:endParaRPr>
                    </a:p>
                  </a:txBody>
                  <a:tcPr marL="6470" marR="6470" marT="6470" marB="0" anchor="ctr"/>
                </a:tc>
                <a:tc>
                  <a:txBody>
                    <a:bodyPr/>
                    <a:lstStyle/>
                    <a:p>
                      <a:pPr algn="l" fontAlgn="ctr"/>
                      <a:r>
                        <a:rPr lang="ja-JP" altLang="en-US" sz="1400" u="none" strike="noStrike">
                          <a:effectLst/>
                        </a:rPr>
                        <a:t>　</a:t>
                      </a:r>
                      <a:endParaRPr lang="ja-JP" altLang="en-US" sz="1400" b="0" i="0" u="none" strike="noStrike">
                        <a:solidFill>
                          <a:srgbClr val="000000"/>
                        </a:solidFill>
                        <a:effectLst/>
                        <a:latin typeface="MS Gothic" panose="020B0609070205080204" pitchFamily="49" charset="-128"/>
                        <a:ea typeface="MS Gothic" panose="020B0609070205080204" pitchFamily="49" charset="-128"/>
                      </a:endParaRPr>
                    </a:p>
                  </a:txBody>
                  <a:tcPr marL="6470" marR="6470" marT="6470" marB="0" anchor="ctr"/>
                </a:tc>
                <a:tc>
                  <a:txBody>
                    <a:bodyPr/>
                    <a:lstStyle/>
                    <a:p>
                      <a:pPr algn="r" fontAlgn="ctr"/>
                      <a:r>
                        <a:rPr lang="en-US" altLang="ja-JP" sz="1400" u="none" strike="noStrike">
                          <a:effectLst/>
                        </a:rPr>
                        <a:t>.403</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6470" marR="6470" marT="6470" marB="0" anchor="ctr"/>
                </a:tc>
                <a:tc>
                  <a:txBody>
                    <a:bodyPr/>
                    <a:lstStyle/>
                    <a:p>
                      <a:pPr algn="r" fontAlgn="ctr"/>
                      <a:r>
                        <a:rPr lang="en-US" altLang="ja-JP" sz="1400" u="none" strike="noStrike" dirty="0">
                          <a:effectLst/>
                        </a:rPr>
                        <a:t>7.982</a:t>
                      </a:r>
                      <a:endParaRPr lang="en-US" altLang="ja-JP" sz="1400" b="0" i="0" u="none" strike="noStrike" dirty="0">
                        <a:solidFill>
                          <a:srgbClr val="000000"/>
                        </a:solidFill>
                        <a:effectLst/>
                        <a:latin typeface="MS Gothic" panose="020B0609070205080204" pitchFamily="49" charset="-128"/>
                        <a:ea typeface="MS Gothic" panose="020B0609070205080204" pitchFamily="49" charset="-128"/>
                      </a:endParaRPr>
                    </a:p>
                  </a:txBody>
                  <a:tcPr marL="6470" marR="6470" marT="6470" marB="0" anchor="ctr"/>
                </a:tc>
                <a:tc>
                  <a:txBody>
                    <a:bodyPr/>
                    <a:lstStyle/>
                    <a:p>
                      <a:pPr algn="r" fontAlgn="ctr"/>
                      <a:r>
                        <a:rPr lang="en-US" altLang="ja-JP" sz="1400" u="none" strike="noStrike">
                          <a:effectLst/>
                        </a:rPr>
                        <a:t>.698</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6470" marR="6470" marT="6470" marB="0" anchor="ctr"/>
                </a:tc>
                <a:tc>
                  <a:txBody>
                    <a:bodyPr/>
                    <a:lstStyle/>
                    <a:p>
                      <a:pPr algn="r" fontAlgn="ctr"/>
                      <a:r>
                        <a:rPr lang="en-US" altLang="ja-JP" sz="1400" u="none" strike="noStrike">
                          <a:effectLst/>
                        </a:rPr>
                        <a:t>.238</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6470" marR="6470" marT="6470" marB="0" anchor="ctr"/>
                </a:tc>
                <a:tc>
                  <a:txBody>
                    <a:bodyPr/>
                    <a:lstStyle/>
                    <a:p>
                      <a:pPr algn="r" fontAlgn="ctr"/>
                      <a:r>
                        <a:rPr lang="en-US" altLang="ja-JP" sz="1400" u="none" strike="noStrike">
                          <a:effectLst/>
                        </a:rPr>
                        <a:t>.590</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6470" marR="6470" marT="6470" marB="0" anchor="ctr"/>
                </a:tc>
                <a:tc>
                  <a:txBody>
                    <a:bodyPr/>
                    <a:lstStyle/>
                    <a:p>
                      <a:pPr algn="r" fontAlgn="ctr"/>
                      <a:r>
                        <a:rPr lang="en-US" altLang="ja-JP" sz="1400" u="none" strike="noStrike">
                          <a:effectLst/>
                        </a:rPr>
                        <a:t>-1.124</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6470" marR="6470" marT="6470" marB="0" anchor="ctr"/>
                </a:tc>
                <a:tc>
                  <a:txBody>
                    <a:bodyPr/>
                    <a:lstStyle/>
                    <a:p>
                      <a:pPr algn="r" fontAlgn="ctr"/>
                      <a:r>
                        <a:rPr lang="en-US" altLang="ja-JP" sz="1400" u="none" strike="noStrike" dirty="0">
                          <a:effectLst/>
                        </a:rPr>
                        <a:t>1.599</a:t>
                      </a:r>
                      <a:endParaRPr lang="en-US" altLang="ja-JP" sz="1400" b="0" i="0" u="none" strike="noStrike" dirty="0">
                        <a:solidFill>
                          <a:srgbClr val="000000"/>
                        </a:solidFill>
                        <a:effectLst/>
                        <a:latin typeface="MS Gothic" panose="020B0609070205080204" pitchFamily="49" charset="-128"/>
                        <a:ea typeface="MS Gothic" panose="020B0609070205080204" pitchFamily="49" charset="-128"/>
                      </a:endParaRPr>
                    </a:p>
                  </a:txBody>
                  <a:tcPr marL="6470" marR="6470" marT="6470" marB="0" anchor="ctr"/>
                </a:tc>
              </a:tr>
            </a:tbl>
          </a:graphicData>
        </a:graphic>
      </p:graphicFrame>
      <p:sp>
        <p:nvSpPr>
          <p:cNvPr id="9" name="円/楕円 8"/>
          <p:cNvSpPr/>
          <p:nvPr/>
        </p:nvSpPr>
        <p:spPr>
          <a:xfrm>
            <a:off x="2097460" y="4421279"/>
            <a:ext cx="1510444" cy="378042"/>
          </a:xfrm>
          <a:prstGeom prst="ellipse">
            <a:avLst/>
          </a:prstGeom>
          <a:noFill/>
          <a:ln w="38100">
            <a:solidFill>
              <a:srgbClr val="0070C0"/>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ja-JP" altLang="en-US" sz="1350"/>
          </a:p>
        </p:txBody>
      </p:sp>
      <p:sp>
        <p:nvSpPr>
          <p:cNvPr id="12" name="角丸四角形 11"/>
          <p:cNvSpPr/>
          <p:nvPr/>
        </p:nvSpPr>
        <p:spPr>
          <a:xfrm>
            <a:off x="3607903" y="4421280"/>
            <a:ext cx="2117036" cy="307262"/>
          </a:xfrm>
          <a:prstGeom prst="round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350"/>
          </a:p>
        </p:txBody>
      </p:sp>
      <p:sp>
        <p:nvSpPr>
          <p:cNvPr id="13" name="1 つの角を切り取った四角形 12"/>
          <p:cNvSpPr/>
          <p:nvPr/>
        </p:nvSpPr>
        <p:spPr>
          <a:xfrm>
            <a:off x="5185589" y="1641337"/>
            <a:ext cx="3550907" cy="1002473"/>
          </a:xfrm>
          <a:prstGeom prst="snip1Rect">
            <a:avLst/>
          </a:prstGeom>
        </p:spPr>
        <p:style>
          <a:lnRef idx="2">
            <a:schemeClr val="accent5"/>
          </a:lnRef>
          <a:fillRef idx="1">
            <a:schemeClr val="lt1"/>
          </a:fillRef>
          <a:effectRef idx="0">
            <a:schemeClr val="accent5"/>
          </a:effectRef>
          <a:fontRef idx="minor">
            <a:schemeClr val="dk1"/>
          </a:fontRef>
        </p:style>
        <p:txBody>
          <a:bodyPr rtlCol="0" anchor="ctr"/>
          <a:lstStyle/>
          <a:p>
            <a:r>
              <a:rPr lang="ja-JP" altLang="en-US" sz="1350" dirty="0"/>
              <a:t>自由度</a:t>
            </a:r>
            <a:r>
              <a:rPr lang="en-US" altLang="ja-JP" sz="1350" dirty="0"/>
              <a:t>19,</a:t>
            </a:r>
            <a:r>
              <a:rPr lang="ja-JP" altLang="en-US" sz="1350" dirty="0"/>
              <a:t>　</a:t>
            </a:r>
            <a:r>
              <a:rPr lang="en-US" altLang="ja-JP" sz="1350" dirty="0"/>
              <a:t>t</a:t>
            </a:r>
            <a:r>
              <a:rPr lang="ja-JP" altLang="en-US" sz="1350" dirty="0"/>
              <a:t>値</a:t>
            </a:r>
            <a:r>
              <a:rPr lang="en-US" altLang="ja-JP" sz="1350" dirty="0"/>
              <a:t>0.364,</a:t>
            </a:r>
            <a:r>
              <a:rPr lang="ja-JP" altLang="en-US" sz="1350" dirty="0"/>
              <a:t>　</a:t>
            </a:r>
            <a:endParaRPr lang="en-US" altLang="ja-JP" sz="1350" dirty="0"/>
          </a:p>
          <a:p>
            <a:r>
              <a:rPr lang="ja-JP" altLang="en-US" sz="1350" dirty="0"/>
              <a:t>有意確率</a:t>
            </a:r>
            <a:r>
              <a:rPr lang="en-US" altLang="ja-JP" sz="1350" dirty="0"/>
              <a:t>0.720&gt;0.05</a:t>
            </a:r>
            <a:r>
              <a:rPr lang="ja-JP" altLang="en-US" sz="1350" dirty="0"/>
              <a:t>なので、統計的に非有意。</a:t>
            </a:r>
            <a:endParaRPr lang="en-US" altLang="ja-JP" sz="1350" dirty="0"/>
          </a:p>
          <a:p>
            <a:r>
              <a:rPr lang="ja-JP" altLang="en-US" sz="1350" dirty="0"/>
              <a:t>帰無仮説</a:t>
            </a:r>
            <a:r>
              <a:rPr lang="ja-JP" altLang="en-US" sz="1350" dirty="0"/>
              <a:t>は棄却されない。</a:t>
            </a:r>
            <a:endParaRPr lang="ja-JP" altLang="en-US" sz="1350" dirty="0"/>
          </a:p>
        </p:txBody>
      </p:sp>
    </p:spTree>
    <p:extLst>
      <p:ext uri="{BB962C8B-B14F-4D97-AF65-F5344CB8AC3E}">
        <p14:creationId xmlns:p14="http://schemas.microsoft.com/office/powerpoint/2010/main" val="310877855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dirty="0"/>
          </a:p>
        </p:txBody>
      </p:sp>
      <p:sp>
        <p:nvSpPr>
          <p:cNvPr id="3" name="コンテンツ プレースホルダー 2"/>
          <p:cNvSpPr>
            <a:spLocks noGrp="1"/>
          </p:cNvSpPr>
          <p:nvPr>
            <p:ph idx="1"/>
          </p:nvPr>
        </p:nvSpPr>
        <p:spPr>
          <a:xfrm>
            <a:off x="785191" y="2651263"/>
            <a:ext cx="7730159" cy="2267210"/>
          </a:xfrm>
        </p:spPr>
        <p:txBody>
          <a:bodyPr/>
          <a:lstStyle/>
          <a:p>
            <a:endParaRPr kumimoji="1" lang="ja-JP" altLang="en-US" dirty="0"/>
          </a:p>
        </p:txBody>
      </p:sp>
      <p:sp>
        <p:nvSpPr>
          <p:cNvPr id="6" name="正方形/長方形 5"/>
          <p:cNvSpPr/>
          <p:nvPr/>
        </p:nvSpPr>
        <p:spPr>
          <a:xfrm>
            <a:off x="1503775" y="1654969"/>
            <a:ext cx="5778642" cy="161252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r>
              <a:rPr lang="ja-JP" altLang="en-US" sz="1350" dirty="0"/>
              <a:t>仮説②　  トイレに貼ってある広告と他の場所に貼ってある広告では、</a:t>
            </a:r>
            <a:endParaRPr lang="en-US" altLang="ja-JP" sz="1350" dirty="0"/>
          </a:p>
          <a:p>
            <a:pPr lvl="2"/>
            <a:r>
              <a:rPr lang="ja-JP" altLang="en-US" sz="1350" dirty="0"/>
              <a:t>同じ広告であっても</a:t>
            </a:r>
            <a:r>
              <a:rPr lang="ja-JP" altLang="en-US" sz="1350" dirty="0"/>
              <a:t>トイレの</a:t>
            </a:r>
            <a:r>
              <a:rPr lang="ja-JP" altLang="en-US" sz="1350" dirty="0"/>
              <a:t>ほう</a:t>
            </a:r>
            <a:r>
              <a:rPr lang="ja-JP" altLang="en-US" sz="1350" dirty="0"/>
              <a:t>が</a:t>
            </a:r>
            <a:r>
              <a:rPr lang="ja-JP" altLang="en-US" sz="1500" u="sng" dirty="0"/>
              <a:t>広告</a:t>
            </a:r>
            <a:r>
              <a:rPr lang="ja-JP" altLang="en-US" sz="1500" u="sng" dirty="0"/>
              <a:t>の内容を</a:t>
            </a:r>
            <a:r>
              <a:rPr lang="ja-JP" altLang="en-US" sz="1500" b="1" u="sng" dirty="0"/>
              <a:t>理解</a:t>
            </a:r>
            <a:r>
              <a:rPr lang="ja-JP" altLang="en-US" sz="1350" dirty="0"/>
              <a:t>されやすい。</a:t>
            </a:r>
            <a:endParaRPr lang="en-US" altLang="ja-JP" sz="1350" dirty="0"/>
          </a:p>
        </p:txBody>
      </p:sp>
      <p:sp>
        <p:nvSpPr>
          <p:cNvPr id="7" name="乗算記号 6"/>
          <p:cNvSpPr/>
          <p:nvPr/>
        </p:nvSpPr>
        <p:spPr>
          <a:xfrm>
            <a:off x="3459078" y="739418"/>
            <a:ext cx="1868036" cy="1628696"/>
          </a:xfrm>
          <a:prstGeom prst="mathMultiply">
            <a:avLst/>
          </a:prstGeom>
          <a:solidFill>
            <a:srgbClr val="002060"/>
          </a:solidFill>
        </p:spPr>
        <p:style>
          <a:lnRef idx="3">
            <a:schemeClr val="lt1"/>
          </a:lnRef>
          <a:fillRef idx="1">
            <a:schemeClr val="accent6"/>
          </a:fillRef>
          <a:effectRef idx="1">
            <a:schemeClr val="accent6"/>
          </a:effectRef>
          <a:fontRef idx="minor">
            <a:schemeClr val="lt1"/>
          </a:fontRef>
        </p:style>
        <p:txBody>
          <a:bodyPr rtlCol="0" anchor="ctr"/>
          <a:lstStyle/>
          <a:p>
            <a:pPr algn="ctr"/>
            <a:endParaRPr lang="ja-JP" altLang="en-US" sz="1350"/>
          </a:p>
        </p:txBody>
      </p:sp>
    </p:spTree>
    <p:extLst>
      <p:ext uri="{BB962C8B-B14F-4D97-AF65-F5344CB8AC3E}">
        <p14:creationId xmlns:p14="http://schemas.microsoft.com/office/powerpoint/2010/main" val="1151546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コンテンツ プレースホルダー 2"/>
          <p:cNvSpPr>
            <a:spLocks noGrp="1"/>
          </p:cNvSpPr>
          <p:nvPr>
            <p:ph idx="1"/>
          </p:nvPr>
        </p:nvSpPr>
        <p:spPr/>
        <p:txBody>
          <a:bodyPr>
            <a:normAutofit fontScale="92500" lnSpcReduction="10000"/>
          </a:bodyPr>
          <a:lstStyle/>
          <a:p>
            <a:pPr marL="0" indent="0">
              <a:buNone/>
            </a:pPr>
            <a:r>
              <a:rPr lang="en-US" altLang="ja-JP" sz="1500" dirty="0"/>
              <a:t>Ⅰ</a:t>
            </a:r>
            <a:r>
              <a:rPr lang="ja-JP" altLang="en-US" sz="1500" dirty="0"/>
              <a:t>　もともと「就職活動のイベント」に興味を持っていた人は、</a:t>
            </a:r>
            <a:endParaRPr lang="en-US" altLang="ja-JP" sz="1500" dirty="0"/>
          </a:p>
          <a:p>
            <a:pPr marL="0" indent="0">
              <a:buNone/>
            </a:pPr>
            <a:r>
              <a:rPr lang="ja-JP" altLang="en-US" sz="1500" dirty="0"/>
              <a:t>　</a:t>
            </a:r>
            <a:r>
              <a:rPr lang="ja-JP" altLang="en-US" sz="1500" dirty="0"/>
              <a:t>　 興味を持っていなかった人と比べ広告の理解度が高い。</a:t>
            </a:r>
            <a:endParaRPr lang="en-US" altLang="ja-JP" sz="1500" dirty="0"/>
          </a:p>
          <a:p>
            <a:pPr marL="0" indent="0">
              <a:buNone/>
            </a:pPr>
            <a:endParaRPr lang="en-US" altLang="ja-JP" sz="1500" dirty="0"/>
          </a:p>
          <a:p>
            <a:pPr marL="0" indent="0">
              <a:buNone/>
            </a:pPr>
            <a:r>
              <a:rPr lang="en-US" altLang="ja-JP" sz="1500" dirty="0"/>
              <a:t>Ⅱ</a:t>
            </a:r>
            <a:r>
              <a:rPr lang="ja-JP" altLang="en-US" sz="1500" dirty="0"/>
              <a:t>　もともと</a:t>
            </a:r>
            <a:r>
              <a:rPr lang="ja-JP" altLang="en-US" sz="1500" dirty="0"/>
              <a:t>「</a:t>
            </a:r>
            <a:r>
              <a:rPr lang="ja-JP" altLang="en-US" sz="1500" dirty="0"/>
              <a:t>図書館</a:t>
            </a:r>
            <a:r>
              <a:rPr lang="ja-JP" altLang="en-US" sz="1500" dirty="0"/>
              <a:t>が行っているイベント</a:t>
            </a:r>
            <a:r>
              <a:rPr lang="ja-JP" altLang="en-US" sz="1500" dirty="0"/>
              <a:t>」に興味を持っていた人は</a:t>
            </a:r>
            <a:r>
              <a:rPr lang="ja-JP" altLang="en-US" sz="1500" dirty="0"/>
              <a:t>、</a:t>
            </a:r>
            <a:endParaRPr lang="en-US" altLang="ja-JP" sz="1500" dirty="0"/>
          </a:p>
          <a:p>
            <a:pPr marL="0" indent="0">
              <a:buNone/>
            </a:pPr>
            <a:r>
              <a:rPr lang="en-US" altLang="ja-JP" sz="1500" dirty="0"/>
              <a:t> </a:t>
            </a:r>
            <a:r>
              <a:rPr lang="en-US" altLang="ja-JP" sz="1500" dirty="0"/>
              <a:t>      </a:t>
            </a:r>
            <a:r>
              <a:rPr lang="ja-JP" altLang="en-US" sz="1500" dirty="0"/>
              <a:t>興味を持っていなかった</a:t>
            </a:r>
            <a:r>
              <a:rPr lang="ja-JP" altLang="en-US" sz="1500" dirty="0"/>
              <a:t>人と比べ広告の理解度が高い</a:t>
            </a:r>
            <a:r>
              <a:rPr lang="ja-JP" altLang="en-US" sz="1500" dirty="0"/>
              <a:t>。</a:t>
            </a:r>
            <a:endParaRPr lang="en-US" altLang="ja-JP" sz="1500" dirty="0"/>
          </a:p>
          <a:p>
            <a:pPr marL="0" indent="0">
              <a:buNone/>
            </a:pPr>
            <a:endParaRPr lang="en-US" altLang="ja-JP" sz="1500" dirty="0"/>
          </a:p>
          <a:p>
            <a:r>
              <a:rPr lang="ja-JP" altLang="en-US" sz="1500" dirty="0"/>
              <a:t>分析方法：対応のない</a:t>
            </a:r>
            <a:r>
              <a:rPr lang="ja-JP" altLang="en-US" sz="1500" dirty="0" err="1"/>
              <a:t>ｔ</a:t>
            </a:r>
            <a:r>
              <a:rPr lang="ja-JP" altLang="en-US" sz="1500" dirty="0"/>
              <a:t>検定</a:t>
            </a:r>
            <a:endParaRPr lang="en-US" altLang="ja-JP" sz="1500" dirty="0"/>
          </a:p>
          <a:p>
            <a:pPr marL="342900" lvl="1" indent="0">
              <a:buNone/>
            </a:pPr>
            <a:r>
              <a:rPr lang="ja-JP" altLang="en-US" sz="1200" dirty="0"/>
              <a:t>理解度の平均値を比べる</a:t>
            </a:r>
          </a:p>
          <a:p>
            <a:endParaRPr lang="en-US" altLang="ja-JP" sz="1500" dirty="0"/>
          </a:p>
          <a:p>
            <a:pPr marL="0" indent="0">
              <a:buNone/>
            </a:pPr>
            <a:endParaRPr lang="en-US" altLang="ja-JP" sz="1500" dirty="0"/>
          </a:p>
          <a:p>
            <a:r>
              <a:rPr lang="ja-JP" altLang="en-US" sz="1500" dirty="0"/>
              <a:t>パターン</a:t>
            </a:r>
            <a:r>
              <a:rPr lang="en-US" altLang="ja-JP" sz="1500" dirty="0"/>
              <a:t>2</a:t>
            </a:r>
            <a:r>
              <a:rPr lang="ja-JP" altLang="en-US" sz="1500" dirty="0"/>
              <a:t>の被験者</a:t>
            </a:r>
            <a:r>
              <a:rPr lang="en-US" altLang="ja-JP" sz="1500" dirty="0"/>
              <a:t>(</a:t>
            </a:r>
            <a:r>
              <a:rPr lang="ja-JP" altLang="en-US" sz="1500" dirty="0"/>
              <a:t>トイレに行った人</a:t>
            </a:r>
            <a:r>
              <a:rPr lang="en-US" altLang="ja-JP" sz="1500" dirty="0"/>
              <a:t>)</a:t>
            </a:r>
            <a:r>
              <a:rPr lang="ja-JP" altLang="en-US" sz="1500" dirty="0"/>
              <a:t> のうちＱ３（図書館のトイレで広告</a:t>
            </a:r>
            <a:r>
              <a:rPr lang="en-US" altLang="ja-JP" sz="1500" dirty="0"/>
              <a:t>(</a:t>
            </a:r>
            <a:r>
              <a:rPr lang="ja-JP" altLang="en-US" sz="1500" dirty="0"/>
              <a:t>ポスター</a:t>
            </a:r>
            <a:r>
              <a:rPr lang="en-US" altLang="ja-JP" sz="1500" dirty="0"/>
              <a:t>)</a:t>
            </a:r>
            <a:r>
              <a:rPr lang="ja-JP" altLang="en-US" sz="1500" dirty="0"/>
              <a:t>を見ましたか。</a:t>
            </a:r>
            <a:r>
              <a:rPr lang="en-US" altLang="ja-JP" sz="1500" dirty="0"/>
              <a:t>)</a:t>
            </a:r>
            <a:r>
              <a:rPr lang="ja-JP" altLang="en-US" sz="1500" dirty="0"/>
              <a:t>で</a:t>
            </a:r>
          </a:p>
          <a:p>
            <a:pPr marL="0" indent="0">
              <a:buNone/>
            </a:pPr>
            <a:r>
              <a:rPr lang="ja-JP" altLang="en-US" sz="1500" dirty="0"/>
              <a:t>　</a:t>
            </a:r>
            <a:r>
              <a:rPr lang="en-US" altLang="ja-JP" sz="1500" dirty="0"/>
              <a:t>｢</a:t>
            </a:r>
            <a:r>
              <a:rPr lang="ja-JP" altLang="en-US" sz="1500" dirty="0"/>
              <a:t>１枚見た</a:t>
            </a:r>
            <a:r>
              <a:rPr lang="en-US" altLang="ja-JP" sz="1500" dirty="0"/>
              <a:t>｣</a:t>
            </a:r>
            <a:r>
              <a:rPr lang="ja-JP" altLang="en-US" sz="1500" dirty="0"/>
              <a:t>　または　</a:t>
            </a:r>
            <a:r>
              <a:rPr lang="en-US" altLang="ja-JP" sz="1500" dirty="0"/>
              <a:t>｢</a:t>
            </a:r>
            <a:r>
              <a:rPr lang="ja-JP" altLang="en-US" sz="1500" dirty="0"/>
              <a:t>２枚見た</a:t>
            </a:r>
            <a:r>
              <a:rPr lang="en-US" altLang="ja-JP" sz="1500" dirty="0"/>
              <a:t>｣</a:t>
            </a:r>
            <a:r>
              <a:rPr lang="ja-JP" altLang="en-US" sz="1500" dirty="0"/>
              <a:t>　と回答した人が対象。</a:t>
            </a:r>
            <a:endParaRPr lang="en-US" altLang="ja-JP" sz="1500" dirty="0"/>
          </a:p>
          <a:p>
            <a:pPr marL="0" indent="0">
              <a:buNone/>
            </a:pPr>
            <a:r>
              <a:rPr lang="ja-JP" altLang="en-US" sz="1500" dirty="0"/>
              <a:t>　　＊</a:t>
            </a:r>
            <a:r>
              <a:rPr lang="en-US" altLang="ja-JP" sz="1500" dirty="0"/>
              <a:t>Q10</a:t>
            </a:r>
            <a:r>
              <a:rPr lang="ja-JP" altLang="en-US" sz="1500" dirty="0"/>
              <a:t>で「図書館のトイレ以外で見た」と回答した人は無効サンプルとした。</a:t>
            </a:r>
          </a:p>
          <a:p>
            <a:pPr marL="0" indent="0">
              <a:buNone/>
            </a:pPr>
            <a:endParaRPr lang="ja-JP" altLang="en-US" sz="1500" dirty="0"/>
          </a:p>
        </p:txBody>
      </p:sp>
      <p:sp>
        <p:nvSpPr>
          <p:cNvPr id="4" name="正方形/長方形 3"/>
          <p:cNvSpPr/>
          <p:nvPr/>
        </p:nvSpPr>
        <p:spPr>
          <a:xfrm>
            <a:off x="1887155" y="559594"/>
            <a:ext cx="5778642" cy="756084"/>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r>
              <a:rPr lang="ja-JP" altLang="en-US" sz="1350" dirty="0"/>
              <a:t>仮説③　広告の内容に興味を持っている人は、興味を持っていない人と比べ</a:t>
            </a:r>
            <a:endParaRPr lang="en-US" altLang="ja-JP" sz="1350" dirty="0"/>
          </a:p>
          <a:p>
            <a:r>
              <a:rPr lang="en-US" altLang="ja-JP" sz="1350" dirty="0"/>
              <a:t>                </a:t>
            </a:r>
            <a:r>
              <a:rPr lang="ja-JP" altLang="en-US" sz="1350" u="sng" dirty="0"/>
              <a:t>広告</a:t>
            </a:r>
            <a:r>
              <a:rPr lang="ja-JP" altLang="en-US" sz="1350" u="sng" dirty="0"/>
              <a:t>の内容の</a:t>
            </a:r>
            <a:r>
              <a:rPr lang="ja-JP" altLang="en-US" sz="1500" b="1" u="sng" dirty="0"/>
              <a:t>理解度</a:t>
            </a:r>
            <a:r>
              <a:rPr lang="ja-JP" altLang="en-US" sz="1350" u="sng" dirty="0"/>
              <a:t>が高い</a:t>
            </a:r>
            <a:r>
              <a:rPr lang="ja-JP" altLang="en-US" sz="1350" dirty="0"/>
              <a:t>。</a:t>
            </a:r>
            <a:endParaRPr lang="en-US" altLang="ja-JP" sz="1350" dirty="0"/>
          </a:p>
        </p:txBody>
      </p:sp>
    </p:spTree>
    <p:extLst>
      <p:ext uri="{BB962C8B-B14F-4D97-AF65-F5344CB8AC3E}">
        <p14:creationId xmlns:p14="http://schemas.microsoft.com/office/powerpoint/2010/main" val="41309321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23528" y="228864"/>
            <a:ext cx="8363272" cy="952500"/>
          </a:xfrm>
        </p:spPr>
        <p:txBody>
          <a:bodyPr>
            <a:normAutofit/>
          </a:bodyPr>
          <a:lstStyle/>
          <a:p>
            <a:r>
              <a:rPr lang="ja-JP" altLang="en-US" dirty="0" smtClean="0">
                <a:solidFill>
                  <a:prstClr val="black"/>
                </a:solidFill>
                <a:latin typeface="ＭＳ ゴシック" panose="020B0609070205080204" pitchFamily="49" charset="-128"/>
                <a:ea typeface="ＭＳ ゴシック" panose="020B0609070205080204" pitchFamily="49" charset="-128"/>
              </a:rPr>
              <a:t>現状分析１</a:t>
            </a:r>
            <a:r>
              <a:rPr lang="en-US" altLang="ja-JP" dirty="0" smtClean="0">
                <a:solidFill>
                  <a:prstClr val="black"/>
                </a:solidFill>
                <a:latin typeface="ＭＳ ゴシック" panose="020B0609070205080204" pitchFamily="49" charset="-128"/>
                <a:ea typeface="ＭＳ ゴシック" panose="020B0609070205080204" pitchFamily="49" charset="-128"/>
              </a:rPr>
              <a:t>‐</a:t>
            </a:r>
            <a:r>
              <a:rPr lang="ja-JP" altLang="en-US" dirty="0" smtClean="0">
                <a:solidFill>
                  <a:prstClr val="black"/>
                </a:solidFill>
                <a:latin typeface="ＭＳ ゴシック" panose="020B0609070205080204" pitchFamily="49" charset="-128"/>
                <a:ea typeface="ＭＳ ゴシック" panose="020B0609070205080204" pitchFamily="49" charset="-128"/>
              </a:rPr>
              <a:t>実際に見たポスター①</a:t>
            </a:r>
            <a:endParaRPr kumimoji="1" lang="ja-JP" altLang="en-US" dirty="0"/>
          </a:p>
        </p:txBody>
      </p:sp>
      <p:sp>
        <p:nvSpPr>
          <p:cNvPr id="3" name="コンテンツ プレースホルダー 2"/>
          <p:cNvSpPr>
            <a:spLocks noGrp="1"/>
          </p:cNvSpPr>
          <p:nvPr>
            <p:ph idx="1"/>
          </p:nvPr>
        </p:nvSpPr>
        <p:spPr/>
        <p:txBody>
          <a:bodyPr>
            <a:normAutofit/>
          </a:bodyPr>
          <a:lstStyle/>
          <a:p>
            <a:pPr lvl="0"/>
            <a:r>
              <a:rPr lang="en-US" altLang="ja-JP" sz="2800" dirty="0">
                <a:solidFill>
                  <a:prstClr val="black"/>
                </a:solidFill>
              </a:rPr>
              <a:t>LABI</a:t>
            </a:r>
            <a:r>
              <a:rPr lang="ja-JP" altLang="en-US" sz="2800" dirty="0">
                <a:solidFill>
                  <a:prstClr val="black"/>
                </a:solidFill>
              </a:rPr>
              <a:t>　日本</a:t>
            </a:r>
            <a:r>
              <a:rPr lang="ja-JP" altLang="en-US" sz="2800" dirty="0" smtClean="0">
                <a:solidFill>
                  <a:prstClr val="black"/>
                </a:solidFill>
              </a:rPr>
              <a:t>総本店　－　トイレ用のイオン発生機</a:t>
            </a:r>
            <a:endParaRPr lang="en-US" altLang="ja-JP" sz="1900" dirty="0">
              <a:solidFill>
                <a:prstClr val="black"/>
              </a:solidFill>
            </a:endParaRPr>
          </a:p>
          <a:p>
            <a:pPr lvl="1"/>
            <a:r>
              <a:rPr lang="ja-JP" altLang="en-US" sz="1900" dirty="0" smtClean="0">
                <a:solidFill>
                  <a:prstClr val="black"/>
                </a:solidFill>
              </a:rPr>
              <a:t>女性トイレのみに展開。</a:t>
            </a:r>
            <a:endParaRPr lang="en-US" altLang="ja-JP" sz="1900" dirty="0" smtClean="0">
              <a:solidFill>
                <a:prstClr val="black"/>
              </a:solidFill>
            </a:endParaRPr>
          </a:p>
          <a:p>
            <a:pPr marL="457200" lvl="1" indent="0">
              <a:buNone/>
            </a:pPr>
            <a:r>
              <a:rPr lang="ja-JP" altLang="en-US" sz="1900" dirty="0" smtClean="0">
                <a:solidFill>
                  <a:prstClr val="black"/>
                </a:solidFill>
              </a:rPr>
              <a:t>　　</a:t>
            </a:r>
            <a:r>
              <a:rPr lang="en-US" altLang="ja-JP" sz="1900" dirty="0" smtClean="0">
                <a:solidFill>
                  <a:prstClr val="black"/>
                </a:solidFill>
              </a:rPr>
              <a:t>『</a:t>
            </a:r>
            <a:r>
              <a:rPr lang="ja-JP" altLang="en-US" sz="1900" dirty="0" smtClean="0">
                <a:solidFill>
                  <a:prstClr val="black"/>
                </a:solidFill>
              </a:rPr>
              <a:t>購買の決定権は女性にある</a:t>
            </a:r>
            <a:r>
              <a:rPr lang="en-US" altLang="ja-JP" sz="1900" dirty="0" smtClean="0">
                <a:solidFill>
                  <a:prstClr val="black"/>
                </a:solidFill>
              </a:rPr>
              <a:t>』</a:t>
            </a:r>
          </a:p>
          <a:p>
            <a:pPr marL="457200" lvl="1" indent="0">
              <a:buNone/>
            </a:pPr>
            <a:r>
              <a:rPr lang="ja-JP" altLang="en-US" sz="1900" dirty="0" smtClean="0">
                <a:solidFill>
                  <a:prstClr val="black"/>
                </a:solidFill>
              </a:rPr>
              <a:t>　という</a:t>
            </a:r>
            <a:r>
              <a:rPr lang="en-US" altLang="ja-JP" sz="1900" dirty="0" smtClean="0">
                <a:solidFill>
                  <a:prstClr val="black"/>
                </a:solidFill>
              </a:rPr>
              <a:t>SHARP</a:t>
            </a:r>
            <a:r>
              <a:rPr lang="ja-JP" altLang="en-US" sz="1900" dirty="0" smtClean="0">
                <a:solidFill>
                  <a:prstClr val="black"/>
                </a:solidFill>
              </a:rPr>
              <a:t>の営業思想にそっているからだそう。</a:t>
            </a:r>
            <a:endParaRPr lang="en-US" altLang="ja-JP" sz="1900" dirty="0" smtClean="0">
              <a:solidFill>
                <a:prstClr val="black"/>
              </a:solidFill>
            </a:endParaRPr>
          </a:p>
          <a:p>
            <a:pPr marL="457200" lvl="1" indent="0">
              <a:buNone/>
            </a:pPr>
            <a:r>
              <a:rPr lang="ja-JP" altLang="en-US" sz="1900" dirty="0">
                <a:solidFill>
                  <a:prstClr val="black"/>
                </a:solidFill>
              </a:rPr>
              <a:t>　</a:t>
            </a:r>
            <a:r>
              <a:rPr lang="ja-JP" altLang="en-US" sz="1900" dirty="0" smtClean="0">
                <a:solidFill>
                  <a:prstClr val="black"/>
                </a:solidFill>
              </a:rPr>
              <a:t>　　　　　　　　　　　　　　　　　　　</a:t>
            </a:r>
            <a:r>
              <a:rPr lang="ja-JP" altLang="en-US" sz="1900" dirty="0" smtClean="0">
                <a:solidFill>
                  <a:srgbClr val="FF0000"/>
                </a:solidFill>
              </a:rPr>
              <a:t>→性別セグメント</a:t>
            </a:r>
          </a:p>
          <a:p>
            <a:pPr marL="0" indent="0">
              <a:buNone/>
            </a:pPr>
            <a:endParaRPr kumimoji="1" lang="en-US" altLang="ja-JP" sz="1900" dirty="0" smtClean="0"/>
          </a:p>
          <a:p>
            <a:pPr marL="0" indent="0">
              <a:buNone/>
            </a:pPr>
            <a:r>
              <a:rPr lang="ja-JP" altLang="en-US" sz="1900" dirty="0" smtClean="0"/>
              <a:t>　　－トイレの臭いについての広告なので、</a:t>
            </a:r>
            <a:endParaRPr lang="en-US" altLang="ja-JP" sz="1900" dirty="0" smtClean="0"/>
          </a:p>
          <a:p>
            <a:pPr marL="0" indent="0">
              <a:buNone/>
            </a:pPr>
            <a:r>
              <a:rPr kumimoji="1" lang="ja-JP" altLang="en-US" sz="1900" dirty="0"/>
              <a:t>　</a:t>
            </a:r>
            <a:r>
              <a:rPr kumimoji="1" lang="ja-JP" altLang="en-US" sz="1900" dirty="0" smtClean="0"/>
              <a:t>　　人前だと少し読みにくいと感じる人もいるかもしれない。</a:t>
            </a:r>
            <a:endParaRPr kumimoji="1" lang="en-US" altLang="ja-JP" sz="1900" dirty="0" smtClean="0"/>
          </a:p>
          <a:p>
            <a:pPr marL="0" indent="0">
              <a:buNone/>
            </a:pPr>
            <a:r>
              <a:rPr lang="ja-JP" altLang="en-US" sz="1900" dirty="0"/>
              <a:t>　</a:t>
            </a:r>
            <a:r>
              <a:rPr lang="ja-JP" altLang="en-US" sz="1900" dirty="0" smtClean="0"/>
              <a:t>　　　　　</a:t>
            </a:r>
            <a:r>
              <a:rPr lang="ja-JP" altLang="en-US" sz="1900" dirty="0" smtClean="0">
                <a:solidFill>
                  <a:srgbClr val="FF0000"/>
                </a:solidFill>
              </a:rPr>
              <a:t>　→トイレは人目を気にせず読むことができる</a:t>
            </a:r>
            <a:endParaRPr kumimoji="1" lang="ja-JP" altLang="en-US" sz="1900" dirty="0">
              <a:solidFill>
                <a:srgbClr val="FF0000"/>
              </a:solidFill>
            </a:endParaRPr>
          </a:p>
        </p:txBody>
      </p:sp>
      <p:sp>
        <p:nvSpPr>
          <p:cNvPr id="4" name="日付プレースホルダー 3"/>
          <p:cNvSpPr>
            <a:spLocks noGrp="1"/>
          </p:cNvSpPr>
          <p:nvPr>
            <p:ph type="dt" sz="half" idx="10"/>
          </p:nvPr>
        </p:nvSpPr>
        <p:spPr/>
        <p:txBody>
          <a:bodyPr/>
          <a:lstStyle/>
          <a:p>
            <a:fld id="{8F388AEA-85D5-48DC-BBA6-58C68B0DFB32}" type="datetime1">
              <a:rPr kumimoji="1" lang="ja-JP" altLang="en-US" smtClean="0"/>
              <a:t>2016/12/14</a:t>
            </a:fld>
            <a:endParaRPr kumimoji="1" lang="ja-JP" altLang="en-US"/>
          </a:p>
        </p:txBody>
      </p:sp>
      <p:sp>
        <p:nvSpPr>
          <p:cNvPr id="5" name="フッター プレースホルダー 4"/>
          <p:cNvSpPr>
            <a:spLocks noGrp="1"/>
          </p:cNvSpPr>
          <p:nvPr>
            <p:ph type="ftr" sz="quarter" idx="11"/>
          </p:nvPr>
        </p:nvSpPr>
        <p:spPr>
          <a:xfrm>
            <a:off x="2886745" y="5259918"/>
            <a:ext cx="5391155" cy="341312"/>
          </a:xfrm>
        </p:spPr>
        <p:txBody>
          <a:bodyPr/>
          <a:lstStyle/>
          <a:p>
            <a:pPr lvl="0"/>
            <a:r>
              <a:rPr lang="ja-JP" altLang="en-US" b="1" dirty="0">
                <a:solidFill>
                  <a:prstClr val="black"/>
                </a:solidFill>
              </a:rPr>
              <a:t>「</a:t>
            </a:r>
            <a:r>
              <a:rPr lang="en-US" altLang="ja-JP" b="1" dirty="0">
                <a:solidFill>
                  <a:prstClr val="black"/>
                </a:solidFill>
              </a:rPr>
              <a:t>JR</a:t>
            </a:r>
            <a:r>
              <a:rPr lang="ja-JP" altLang="en-US" b="1" dirty="0">
                <a:solidFill>
                  <a:prstClr val="black"/>
                </a:solidFill>
              </a:rPr>
              <a:t>の女子トイレ</a:t>
            </a:r>
            <a:r>
              <a:rPr lang="en-US" altLang="ja-JP" b="1" dirty="0">
                <a:solidFill>
                  <a:prstClr val="black"/>
                </a:solidFill>
              </a:rPr>
              <a:t>81</a:t>
            </a:r>
            <a:r>
              <a:rPr lang="ja-JP" altLang="en-US" b="1" dirty="0">
                <a:solidFill>
                  <a:prstClr val="black"/>
                </a:solidFill>
              </a:rPr>
              <a:t>個室に異変</a:t>
            </a:r>
            <a:r>
              <a:rPr lang="en-US" altLang="ja-JP" b="1" dirty="0">
                <a:solidFill>
                  <a:prstClr val="black"/>
                </a:solidFill>
              </a:rPr>
              <a:t>!?</a:t>
            </a:r>
            <a:r>
              <a:rPr lang="ja-JP" altLang="en-US" b="1" dirty="0">
                <a:solidFill>
                  <a:prstClr val="black"/>
                </a:solidFill>
              </a:rPr>
              <a:t>　シャープが広告を貼りまくっていた！」</a:t>
            </a:r>
            <a:r>
              <a:rPr lang="en-US" altLang="ja-JP" dirty="0">
                <a:solidFill>
                  <a:prstClr val="black"/>
                </a:solidFill>
              </a:rPr>
              <a:t>2015/07/06</a:t>
            </a:r>
            <a:endParaRPr lang="ja-JP" altLang="en-US" b="1" dirty="0">
              <a:solidFill>
                <a:prstClr val="black"/>
              </a:solidFill>
            </a:endParaRPr>
          </a:p>
          <a:p>
            <a:pPr lvl="0"/>
            <a:r>
              <a:rPr lang="en-US" altLang="ja-JP" dirty="0">
                <a:solidFill>
                  <a:prstClr val="black"/>
                </a:solidFill>
              </a:rPr>
              <a:t>http://ascii.jp/elem/000/001/025/1025997/</a:t>
            </a:r>
            <a:endParaRPr lang="ja-JP" altLang="en-US" dirty="0">
              <a:solidFill>
                <a:prstClr val="black"/>
              </a:solidFill>
            </a:endParaRPr>
          </a:p>
          <a:p>
            <a:endParaRPr kumimoji="1" lang="ja-JP" altLang="en-US" dirty="0"/>
          </a:p>
        </p:txBody>
      </p:sp>
      <p:sp>
        <p:nvSpPr>
          <p:cNvPr id="6" name="スライド番号プレースホルダー 5"/>
          <p:cNvSpPr>
            <a:spLocks noGrp="1"/>
          </p:cNvSpPr>
          <p:nvPr>
            <p:ph type="sldNum" sz="quarter" idx="12"/>
          </p:nvPr>
        </p:nvSpPr>
        <p:spPr/>
        <p:txBody>
          <a:bodyPr/>
          <a:lstStyle/>
          <a:p>
            <a:fld id="{53B2D2A1-8566-471A-9647-6EEC9C8DBB96}" type="slidenum">
              <a:rPr kumimoji="1" lang="ja-JP" altLang="en-US" smtClean="0"/>
              <a:t>5</a:t>
            </a:fld>
            <a:endParaRPr kumimoji="1" lang="ja-JP" altLang="en-US"/>
          </a:p>
        </p:txBody>
      </p:sp>
      <p:pic>
        <p:nvPicPr>
          <p:cNvPr id="9" name="図 8"/>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bright="23000"/>
                    </a14:imgEffect>
                  </a14:imgLayer>
                </a14:imgProps>
              </a:ext>
              <a:ext uri="{28A0092B-C50C-407E-A947-70E740481C1C}">
                <a14:useLocalDpi xmlns:a14="http://schemas.microsoft.com/office/drawing/2010/main" val="0"/>
              </a:ext>
            </a:extLst>
          </a:blip>
          <a:srcRect l="11931" t="6945" r="733" b="26060"/>
          <a:stretch/>
        </p:blipFill>
        <p:spPr>
          <a:xfrm>
            <a:off x="6578094" y="1921396"/>
            <a:ext cx="2232248" cy="3043399"/>
          </a:xfrm>
          <a:prstGeom prst="rect">
            <a:avLst/>
          </a:prstGeom>
        </p:spPr>
      </p:pic>
    </p:spTree>
    <p:extLst>
      <p:ext uri="{BB962C8B-B14F-4D97-AF65-F5344CB8AC3E}">
        <p14:creationId xmlns:p14="http://schemas.microsoft.com/office/powerpoint/2010/main" val="87728313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コンテンツ プレースホルダー 7"/>
          <p:cNvSpPr>
            <a:spLocks noGrp="1"/>
          </p:cNvSpPr>
          <p:nvPr>
            <p:ph idx="1"/>
          </p:nvPr>
        </p:nvSpPr>
        <p:spPr>
          <a:xfrm>
            <a:off x="1519881" y="1756203"/>
            <a:ext cx="6303491" cy="243322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normAutofit/>
          </a:bodyPr>
          <a:lstStyle/>
          <a:p>
            <a:r>
              <a:rPr lang="ja-JP" altLang="en-US" sz="1350" dirty="0"/>
              <a:t>帰</a:t>
            </a:r>
            <a:r>
              <a:rPr lang="ja-JP" altLang="en-US" sz="1350" dirty="0"/>
              <a:t>無仮説</a:t>
            </a:r>
            <a:endParaRPr lang="en-US" altLang="ja-JP" sz="1350" dirty="0"/>
          </a:p>
          <a:p>
            <a:pPr marL="342900" lvl="1" indent="0">
              <a:buNone/>
            </a:pPr>
            <a:r>
              <a:rPr lang="ja-JP" altLang="en-US" sz="1350" dirty="0"/>
              <a:t>「</a:t>
            </a:r>
            <a:r>
              <a:rPr lang="ja-JP" altLang="en-US" sz="1350" dirty="0"/>
              <a:t>就職活動の</a:t>
            </a:r>
            <a:r>
              <a:rPr lang="ja-JP" altLang="en-US" sz="1350" dirty="0"/>
              <a:t>イベント 」にもともと興味</a:t>
            </a:r>
            <a:r>
              <a:rPr lang="ja-JP" altLang="en-US" sz="1350" dirty="0"/>
              <a:t>を持っていた</a:t>
            </a:r>
            <a:r>
              <a:rPr lang="ja-JP" altLang="en-US" sz="1350" dirty="0"/>
              <a:t>人と</a:t>
            </a:r>
            <a:endParaRPr lang="en-US" altLang="ja-JP" sz="1350" dirty="0"/>
          </a:p>
          <a:p>
            <a:pPr marL="342900" lvl="1" indent="0">
              <a:buNone/>
            </a:pPr>
            <a:r>
              <a:rPr lang="ja-JP" altLang="en-US" sz="1350" dirty="0"/>
              <a:t>興味</a:t>
            </a:r>
            <a:r>
              <a:rPr lang="ja-JP" altLang="en-US" sz="1350" dirty="0"/>
              <a:t>を持っていなかった人</a:t>
            </a:r>
            <a:r>
              <a:rPr lang="ja-JP" altLang="en-US" sz="1350" dirty="0"/>
              <a:t>とでは広告の内容の理解度に</a:t>
            </a:r>
            <a:r>
              <a:rPr lang="ja-JP" altLang="en-US" sz="1350" u="sng" dirty="0"/>
              <a:t>差がない</a:t>
            </a:r>
            <a:r>
              <a:rPr lang="ja-JP" altLang="en-US" sz="1350" dirty="0"/>
              <a:t>。</a:t>
            </a:r>
            <a:endParaRPr lang="en-US" altLang="ja-JP" sz="1350" dirty="0"/>
          </a:p>
          <a:p>
            <a:endParaRPr lang="en-US" altLang="ja-JP" sz="1350" dirty="0"/>
          </a:p>
          <a:p>
            <a:r>
              <a:rPr lang="ja-JP" altLang="en-US" sz="1350" dirty="0"/>
              <a:t>対立仮説</a:t>
            </a:r>
            <a:endParaRPr lang="en-US" altLang="ja-JP" sz="1350" dirty="0"/>
          </a:p>
          <a:p>
            <a:pPr marL="342900" lvl="1" indent="0">
              <a:buNone/>
            </a:pPr>
            <a:r>
              <a:rPr lang="ja-JP" altLang="en-US" sz="1350" dirty="0"/>
              <a:t>「就職活動のイベント 」にもともと興味を持っていた人</a:t>
            </a:r>
            <a:r>
              <a:rPr lang="ja-JP" altLang="en-US" sz="1350" dirty="0"/>
              <a:t>と</a:t>
            </a:r>
            <a:endParaRPr lang="en-US" altLang="ja-JP" sz="1350" dirty="0"/>
          </a:p>
          <a:p>
            <a:pPr marL="342900" lvl="1" indent="0">
              <a:buNone/>
            </a:pPr>
            <a:r>
              <a:rPr lang="ja-JP" altLang="en-US" sz="1350" dirty="0"/>
              <a:t>興味</a:t>
            </a:r>
            <a:r>
              <a:rPr lang="ja-JP" altLang="en-US" sz="1350" dirty="0"/>
              <a:t>を持っていなかった人とでは広告の内容の理解度に</a:t>
            </a:r>
            <a:r>
              <a:rPr lang="ja-JP" altLang="en-US" sz="1350" u="sng" dirty="0"/>
              <a:t>差</a:t>
            </a:r>
            <a:r>
              <a:rPr lang="ja-JP" altLang="en-US" sz="1350" u="sng" dirty="0"/>
              <a:t>があ</a:t>
            </a:r>
            <a:r>
              <a:rPr lang="ja-JP" altLang="en-US" sz="1350" u="sng" dirty="0"/>
              <a:t>る</a:t>
            </a:r>
            <a:r>
              <a:rPr lang="ja-JP" altLang="en-US" sz="1350" dirty="0"/>
              <a:t>。</a:t>
            </a:r>
            <a:endParaRPr lang="ja-JP" altLang="en-US" sz="1350" dirty="0"/>
          </a:p>
          <a:p>
            <a:pPr lvl="1"/>
            <a:endParaRPr lang="en-US" altLang="ja-JP" sz="1350" dirty="0"/>
          </a:p>
        </p:txBody>
      </p:sp>
      <p:sp>
        <p:nvSpPr>
          <p:cNvPr id="9" name="タイトル 1"/>
          <p:cNvSpPr txBox="1">
            <a:spLocks/>
          </p:cNvSpPr>
          <p:nvPr/>
        </p:nvSpPr>
        <p:spPr>
          <a:xfrm>
            <a:off x="421675" y="494722"/>
            <a:ext cx="7886700" cy="994172"/>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2100" dirty="0">
                <a:solidFill>
                  <a:prstClr val="black"/>
                </a:solidFill>
              </a:rPr>
              <a:t>Ⅰ</a:t>
            </a:r>
            <a:r>
              <a:rPr lang="ja-JP" altLang="en-US" sz="2100" dirty="0">
                <a:solidFill>
                  <a:prstClr val="black"/>
                </a:solidFill>
              </a:rPr>
              <a:t>　もともと「就職活動のイベント」に興味を持っていた人は、</a:t>
            </a:r>
            <a:br>
              <a:rPr lang="ja-JP" altLang="en-US" sz="2100" dirty="0">
                <a:solidFill>
                  <a:prstClr val="black"/>
                </a:solidFill>
              </a:rPr>
            </a:br>
            <a:r>
              <a:rPr lang="ja-JP" altLang="en-US" sz="2100" dirty="0">
                <a:solidFill>
                  <a:prstClr val="black"/>
                </a:solidFill>
              </a:rPr>
              <a:t>　　 興味を持っていなかった人と比べ広告の理解度が高い。</a:t>
            </a:r>
            <a:endParaRPr lang="ja-JP" altLang="en-US" sz="3300" dirty="0"/>
          </a:p>
        </p:txBody>
      </p:sp>
    </p:spTree>
    <p:extLst>
      <p:ext uri="{BB962C8B-B14F-4D97-AF65-F5344CB8AC3E}">
        <p14:creationId xmlns:p14="http://schemas.microsoft.com/office/powerpoint/2010/main" val="249434235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コンテンツ プレースホルダー 5"/>
          <p:cNvGraphicFramePr>
            <a:graphicFrameLocks noGrp="1"/>
          </p:cNvGraphicFramePr>
          <p:nvPr>
            <p:ph idx="1"/>
            <p:extLst/>
          </p:nvPr>
        </p:nvGraphicFramePr>
        <p:xfrm>
          <a:off x="253312" y="1006896"/>
          <a:ext cx="4453253" cy="1159099"/>
        </p:xfrm>
        <a:graphic>
          <a:graphicData uri="http://schemas.openxmlformats.org/drawingml/2006/table">
            <a:tbl>
              <a:tblPr>
                <a:tableStyleId>{22838BEF-8BB2-4498-84A7-C5851F593DF1}</a:tableStyleId>
              </a:tblPr>
              <a:tblGrid>
                <a:gridCol w="584033"/>
                <a:gridCol w="719614"/>
                <a:gridCol w="621114"/>
                <a:gridCol w="630386"/>
                <a:gridCol w="880685"/>
                <a:gridCol w="1017421"/>
              </a:tblGrid>
              <a:tr h="462932">
                <a:tc gridSpan="2">
                  <a:txBody>
                    <a:bodyPr/>
                    <a:lstStyle/>
                    <a:p>
                      <a:pPr algn="ctr" fontAlgn="b"/>
                      <a:r>
                        <a:rPr lang="ja-JP" altLang="en-US" sz="1400" u="none" strike="noStrike" dirty="0" smtClean="0">
                          <a:effectLst/>
                        </a:rPr>
                        <a:t>就職活動の</a:t>
                      </a:r>
                      <a:endParaRPr lang="en-US" altLang="ja-JP" sz="1400" u="none" strike="noStrike" dirty="0" smtClean="0">
                        <a:effectLst/>
                      </a:endParaRPr>
                    </a:p>
                    <a:p>
                      <a:pPr algn="ctr" fontAlgn="b"/>
                      <a:r>
                        <a:rPr lang="ja-JP" altLang="en-US" sz="1400" u="none" strike="noStrike" dirty="0" smtClean="0">
                          <a:effectLst/>
                        </a:rPr>
                        <a:t>イベント</a:t>
                      </a:r>
                      <a:endParaRPr lang="ja-JP" altLang="en-US" sz="1400" b="0" i="0" u="none" strike="noStrike" dirty="0">
                        <a:solidFill>
                          <a:srgbClr val="000000"/>
                        </a:solidFill>
                        <a:effectLst/>
                        <a:latin typeface="MS Gothic" panose="020B0609070205080204" pitchFamily="49" charset="-128"/>
                        <a:ea typeface="MS Gothic" panose="020B0609070205080204" pitchFamily="49" charset="-128"/>
                      </a:endParaRPr>
                    </a:p>
                  </a:txBody>
                  <a:tcPr marL="7144" marR="7144" marT="7144" marB="0" anchor="b"/>
                </a:tc>
                <a:tc hMerge="1">
                  <a:txBody>
                    <a:bodyPr/>
                    <a:lstStyle/>
                    <a:p>
                      <a:endParaRPr kumimoji="1" lang="ja-JP" altLang="en-US"/>
                    </a:p>
                  </a:txBody>
                  <a:tcPr/>
                </a:tc>
                <a:tc>
                  <a:txBody>
                    <a:bodyPr/>
                    <a:lstStyle/>
                    <a:p>
                      <a:pPr algn="ctr" fontAlgn="b"/>
                      <a:r>
                        <a:rPr lang="ja-JP" altLang="en-US" sz="1400" u="none" strike="noStrike" dirty="0">
                          <a:effectLst/>
                        </a:rPr>
                        <a:t>度数</a:t>
                      </a:r>
                      <a:endParaRPr lang="ja-JP" altLang="en-US" sz="1400" b="0" i="0" u="none" strike="noStrike" dirty="0">
                        <a:solidFill>
                          <a:srgbClr val="000000"/>
                        </a:solidFill>
                        <a:effectLst/>
                        <a:latin typeface="MS Gothic" panose="020B0609070205080204" pitchFamily="49" charset="-128"/>
                        <a:ea typeface="MS Gothic" panose="020B0609070205080204" pitchFamily="49" charset="-128"/>
                      </a:endParaRPr>
                    </a:p>
                  </a:txBody>
                  <a:tcPr marL="7144" marR="7144" marT="7144" marB="0" anchor="b"/>
                </a:tc>
                <a:tc>
                  <a:txBody>
                    <a:bodyPr/>
                    <a:lstStyle/>
                    <a:p>
                      <a:pPr algn="ctr" fontAlgn="b"/>
                      <a:r>
                        <a:rPr lang="ja-JP" altLang="en-US" sz="1400" u="none" strike="noStrike">
                          <a:effectLst/>
                        </a:rPr>
                        <a:t>平均値</a:t>
                      </a:r>
                      <a:endParaRPr lang="ja-JP" altLang="en-US"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b"/>
                </a:tc>
                <a:tc>
                  <a:txBody>
                    <a:bodyPr/>
                    <a:lstStyle/>
                    <a:p>
                      <a:pPr algn="ctr" fontAlgn="b"/>
                      <a:r>
                        <a:rPr lang="ja-JP" altLang="en-US" sz="1400" u="none" strike="noStrike">
                          <a:effectLst/>
                        </a:rPr>
                        <a:t>標準偏差</a:t>
                      </a:r>
                      <a:endParaRPr lang="ja-JP" altLang="en-US"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b"/>
                </a:tc>
                <a:tc>
                  <a:txBody>
                    <a:bodyPr/>
                    <a:lstStyle/>
                    <a:p>
                      <a:pPr algn="ctr" fontAlgn="b"/>
                      <a:r>
                        <a:rPr lang="ja-JP" altLang="en-US" sz="1400" u="none" strike="noStrike" dirty="0">
                          <a:effectLst/>
                        </a:rPr>
                        <a:t>平均値</a:t>
                      </a:r>
                      <a:r>
                        <a:rPr lang="ja-JP" altLang="en-US" sz="1400" u="none" strike="noStrike" dirty="0" smtClean="0">
                          <a:effectLst/>
                        </a:rPr>
                        <a:t>の</a:t>
                      </a:r>
                      <a:endParaRPr lang="en-US" altLang="ja-JP" sz="1400" u="none" strike="noStrike" dirty="0" smtClean="0">
                        <a:effectLst/>
                      </a:endParaRPr>
                    </a:p>
                    <a:p>
                      <a:pPr algn="ctr" fontAlgn="b"/>
                      <a:r>
                        <a:rPr lang="ja-JP" altLang="en-US" sz="1400" u="none" strike="noStrike" dirty="0" smtClean="0">
                          <a:effectLst/>
                        </a:rPr>
                        <a:t>標準</a:t>
                      </a:r>
                      <a:r>
                        <a:rPr lang="ja-JP" altLang="en-US" sz="1400" u="none" strike="noStrike" dirty="0">
                          <a:effectLst/>
                        </a:rPr>
                        <a:t>誤差</a:t>
                      </a:r>
                      <a:endParaRPr lang="ja-JP" altLang="en-US" sz="1400" b="0" i="0" u="none" strike="noStrike" dirty="0">
                        <a:solidFill>
                          <a:srgbClr val="000000"/>
                        </a:solidFill>
                        <a:effectLst/>
                        <a:latin typeface="MS Gothic" panose="020B0609070205080204" pitchFamily="49" charset="-128"/>
                        <a:ea typeface="MS Gothic" panose="020B0609070205080204" pitchFamily="49" charset="-128"/>
                      </a:endParaRPr>
                    </a:p>
                  </a:txBody>
                  <a:tcPr marL="7144" marR="7144" marT="7144" marB="0" anchor="b"/>
                </a:tc>
              </a:tr>
              <a:tr h="348083">
                <a:tc rowSpan="2">
                  <a:txBody>
                    <a:bodyPr/>
                    <a:lstStyle/>
                    <a:p>
                      <a:pPr algn="ctr" fontAlgn="t"/>
                      <a:r>
                        <a:rPr lang="ja-JP" altLang="en-US" sz="1400" u="none" strike="noStrike" dirty="0">
                          <a:effectLst/>
                        </a:rPr>
                        <a:t>合計</a:t>
                      </a:r>
                      <a:endParaRPr lang="ja-JP" altLang="en-US" sz="1400" b="0" i="0" u="none" strike="noStrike" dirty="0">
                        <a:solidFill>
                          <a:srgbClr val="000000"/>
                        </a:solidFill>
                        <a:effectLst/>
                        <a:latin typeface="MS Gothic" panose="020B0609070205080204" pitchFamily="49" charset="-128"/>
                        <a:ea typeface="MS Gothic" panose="020B0609070205080204" pitchFamily="49" charset="-128"/>
                      </a:endParaRPr>
                    </a:p>
                  </a:txBody>
                  <a:tcPr marL="7144" marR="7144" marT="7144" marB="0"/>
                </a:tc>
                <a:tc>
                  <a:txBody>
                    <a:bodyPr/>
                    <a:lstStyle/>
                    <a:p>
                      <a:pPr algn="l" fontAlgn="t"/>
                      <a:r>
                        <a:rPr lang="ja-JP" altLang="en-US" sz="1400" u="none" strike="noStrike">
                          <a:effectLst/>
                        </a:rPr>
                        <a:t>興味あり</a:t>
                      </a:r>
                      <a:endParaRPr lang="ja-JP" altLang="en-US"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tc>
                <a:tc>
                  <a:txBody>
                    <a:bodyPr/>
                    <a:lstStyle/>
                    <a:p>
                      <a:pPr algn="r" fontAlgn="ctr"/>
                      <a:r>
                        <a:rPr lang="en-US" altLang="ja-JP" sz="1400" u="none" strike="noStrike" dirty="0">
                          <a:effectLst/>
                        </a:rPr>
                        <a:t>8</a:t>
                      </a:r>
                      <a:endParaRPr lang="en-US" altLang="ja-JP" sz="1400" b="0" i="0" u="none" strike="noStrike" dirty="0">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c>
                  <a:txBody>
                    <a:bodyPr/>
                    <a:lstStyle/>
                    <a:p>
                      <a:pPr algn="r" fontAlgn="ctr"/>
                      <a:r>
                        <a:rPr lang="en-US" altLang="ja-JP" sz="1400" u="none" strike="noStrike">
                          <a:effectLst/>
                        </a:rPr>
                        <a:t>5.38</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c>
                  <a:txBody>
                    <a:bodyPr/>
                    <a:lstStyle/>
                    <a:p>
                      <a:pPr algn="r" fontAlgn="ctr"/>
                      <a:r>
                        <a:rPr lang="en-US" altLang="ja-JP" sz="1400" u="none" strike="noStrike">
                          <a:effectLst/>
                        </a:rPr>
                        <a:t>1.302</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c>
                  <a:txBody>
                    <a:bodyPr/>
                    <a:lstStyle/>
                    <a:p>
                      <a:pPr algn="r" fontAlgn="ctr"/>
                      <a:r>
                        <a:rPr lang="en-US" altLang="ja-JP" sz="1400" u="none" strike="noStrike">
                          <a:effectLst/>
                        </a:rPr>
                        <a:t>.460</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r>
              <a:tr h="348083">
                <a:tc vMerge="1">
                  <a:txBody>
                    <a:bodyPr/>
                    <a:lstStyle/>
                    <a:p>
                      <a:endParaRPr kumimoji="1" lang="ja-JP" altLang="en-US"/>
                    </a:p>
                  </a:txBody>
                  <a:tcPr/>
                </a:tc>
                <a:tc>
                  <a:txBody>
                    <a:bodyPr/>
                    <a:lstStyle/>
                    <a:p>
                      <a:pPr algn="l" fontAlgn="t"/>
                      <a:r>
                        <a:rPr lang="ja-JP" altLang="en-US" sz="1400" u="none" strike="noStrike" dirty="0">
                          <a:effectLst/>
                        </a:rPr>
                        <a:t>興味なし</a:t>
                      </a:r>
                      <a:endParaRPr lang="ja-JP" altLang="en-US" sz="1400" b="0" i="0" u="none" strike="noStrike" dirty="0">
                        <a:solidFill>
                          <a:srgbClr val="000000"/>
                        </a:solidFill>
                        <a:effectLst/>
                        <a:latin typeface="MS Gothic" panose="020B0609070205080204" pitchFamily="49" charset="-128"/>
                        <a:ea typeface="MS Gothic" panose="020B0609070205080204" pitchFamily="49" charset="-128"/>
                      </a:endParaRPr>
                    </a:p>
                  </a:txBody>
                  <a:tcPr marL="7144" marR="7144" marT="7144" marB="0"/>
                </a:tc>
                <a:tc>
                  <a:txBody>
                    <a:bodyPr/>
                    <a:lstStyle/>
                    <a:p>
                      <a:pPr algn="r" fontAlgn="ctr"/>
                      <a:r>
                        <a:rPr lang="en-US" altLang="ja-JP" sz="1400" u="none" strike="noStrike">
                          <a:effectLst/>
                        </a:rPr>
                        <a:t>8</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c>
                  <a:txBody>
                    <a:bodyPr/>
                    <a:lstStyle/>
                    <a:p>
                      <a:pPr algn="r" fontAlgn="ctr"/>
                      <a:r>
                        <a:rPr lang="en-US" altLang="ja-JP" sz="1400" u="none" strike="noStrike">
                          <a:effectLst/>
                        </a:rPr>
                        <a:t>5.50</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c>
                  <a:txBody>
                    <a:bodyPr/>
                    <a:lstStyle/>
                    <a:p>
                      <a:pPr algn="r" fontAlgn="ctr"/>
                      <a:r>
                        <a:rPr lang="en-US" altLang="ja-JP" sz="1400" u="none" strike="noStrike">
                          <a:effectLst/>
                        </a:rPr>
                        <a:t>1.414</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c>
                  <a:txBody>
                    <a:bodyPr/>
                    <a:lstStyle/>
                    <a:p>
                      <a:pPr algn="r" fontAlgn="ctr"/>
                      <a:r>
                        <a:rPr lang="en-US" altLang="ja-JP" sz="1400" u="none" strike="noStrike" dirty="0">
                          <a:effectLst/>
                        </a:rPr>
                        <a:t>.500</a:t>
                      </a:r>
                      <a:endParaRPr lang="en-US" altLang="ja-JP" sz="1400" b="0" i="0" u="none" strike="noStrike" dirty="0">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r>
            </a:tbl>
          </a:graphicData>
        </a:graphic>
      </p:graphicFrame>
      <p:graphicFrame>
        <p:nvGraphicFramePr>
          <p:cNvPr id="7" name="表 6"/>
          <p:cNvGraphicFramePr>
            <a:graphicFrameLocks noGrp="1"/>
          </p:cNvGraphicFramePr>
          <p:nvPr>
            <p:extLst/>
          </p:nvPr>
        </p:nvGraphicFramePr>
        <p:xfrm>
          <a:off x="253313" y="3170598"/>
          <a:ext cx="7805976" cy="1887379"/>
        </p:xfrm>
        <a:graphic>
          <a:graphicData uri="http://schemas.openxmlformats.org/drawingml/2006/table">
            <a:tbl>
              <a:tblPr>
                <a:tableStyleId>{22838BEF-8BB2-4498-84A7-C5851F593DF1}</a:tableStyleId>
              </a:tblPr>
              <a:tblGrid>
                <a:gridCol w="494270"/>
                <a:gridCol w="941198"/>
                <a:gridCol w="822001"/>
                <a:gridCol w="829687"/>
                <a:gridCol w="534446"/>
                <a:gridCol w="586409"/>
                <a:gridCol w="960341"/>
                <a:gridCol w="693732"/>
                <a:gridCol w="751196"/>
                <a:gridCol w="567616"/>
                <a:gridCol w="625080"/>
              </a:tblGrid>
              <a:tr h="418624">
                <a:tc rowSpan="3" gridSpan="2">
                  <a:txBody>
                    <a:bodyPr/>
                    <a:lstStyle/>
                    <a:p>
                      <a:pPr algn="l" fontAlgn="b"/>
                      <a:r>
                        <a:rPr lang="ja-JP" altLang="en-US" sz="1400" u="none" strike="noStrike" dirty="0">
                          <a:effectLst/>
                        </a:rPr>
                        <a:t>　</a:t>
                      </a:r>
                      <a:endParaRPr lang="ja-JP" altLang="en-US" sz="1400" b="0" i="0" u="none" strike="noStrike" dirty="0">
                        <a:solidFill>
                          <a:srgbClr val="000000"/>
                        </a:solidFill>
                        <a:effectLst/>
                        <a:latin typeface="MS Gothic" panose="020B0609070205080204" pitchFamily="49" charset="-128"/>
                        <a:ea typeface="MS Gothic" panose="020B0609070205080204" pitchFamily="49" charset="-128"/>
                      </a:endParaRPr>
                    </a:p>
                  </a:txBody>
                  <a:tcPr marL="7144" marR="7144" marT="7144" marB="0" anchor="b"/>
                </a:tc>
                <a:tc rowSpan="3" hMerge="1">
                  <a:txBody>
                    <a:bodyPr/>
                    <a:lstStyle/>
                    <a:p>
                      <a:endParaRPr kumimoji="1" lang="ja-JP" altLang="en-US"/>
                    </a:p>
                  </a:txBody>
                  <a:tcPr/>
                </a:tc>
                <a:tc gridSpan="2">
                  <a:txBody>
                    <a:bodyPr/>
                    <a:lstStyle/>
                    <a:p>
                      <a:pPr algn="ctr" fontAlgn="b"/>
                      <a:r>
                        <a:rPr lang="ja-JP" altLang="en-US" sz="1400" u="none" strike="noStrike">
                          <a:effectLst/>
                        </a:rPr>
                        <a:t>等分散性のための </a:t>
                      </a:r>
                      <a:r>
                        <a:rPr lang="en-US" altLang="ja-JP" sz="1400" u="none" strike="noStrike">
                          <a:effectLst/>
                        </a:rPr>
                        <a:t>Levene </a:t>
                      </a:r>
                      <a:r>
                        <a:rPr lang="ja-JP" altLang="en-US" sz="1400" u="none" strike="noStrike">
                          <a:effectLst/>
                        </a:rPr>
                        <a:t>の検定</a:t>
                      </a:r>
                      <a:endParaRPr lang="ja-JP" altLang="en-US"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b"/>
                </a:tc>
                <a:tc hMerge="1">
                  <a:txBody>
                    <a:bodyPr/>
                    <a:lstStyle/>
                    <a:p>
                      <a:endParaRPr kumimoji="1" lang="ja-JP" altLang="en-US"/>
                    </a:p>
                  </a:txBody>
                  <a:tcPr/>
                </a:tc>
                <a:tc gridSpan="7">
                  <a:txBody>
                    <a:bodyPr/>
                    <a:lstStyle/>
                    <a:p>
                      <a:pPr algn="ctr" fontAlgn="b"/>
                      <a:r>
                        <a:rPr lang="en-US" altLang="ja-JP" sz="1400" u="none" strike="noStrike">
                          <a:effectLst/>
                        </a:rPr>
                        <a:t>2 </a:t>
                      </a:r>
                      <a:r>
                        <a:rPr lang="ja-JP" altLang="en-US" sz="1400" u="none" strike="noStrike">
                          <a:effectLst/>
                        </a:rPr>
                        <a:t>つの母平均の差の検定</a:t>
                      </a:r>
                      <a:endParaRPr lang="ja-JP" altLang="en-US"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b"/>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r>
              <a:tr h="418624">
                <a:tc gridSpan="2" vMerge="1">
                  <a:txBody>
                    <a:bodyPr/>
                    <a:lstStyle/>
                    <a:p>
                      <a:endParaRPr kumimoji="1" lang="ja-JP" altLang="en-US"/>
                    </a:p>
                  </a:txBody>
                  <a:tcPr/>
                </a:tc>
                <a:tc hMerge="1" vMerge="1">
                  <a:txBody>
                    <a:bodyPr/>
                    <a:lstStyle/>
                    <a:p>
                      <a:endParaRPr kumimoji="1" lang="ja-JP" altLang="en-US"/>
                    </a:p>
                  </a:txBody>
                  <a:tcPr/>
                </a:tc>
                <a:tc rowSpan="2">
                  <a:txBody>
                    <a:bodyPr/>
                    <a:lstStyle/>
                    <a:p>
                      <a:pPr algn="ctr" fontAlgn="b"/>
                      <a:r>
                        <a:rPr lang="en-US" sz="1400" u="none" strike="noStrike">
                          <a:effectLst/>
                        </a:rPr>
                        <a:t>F </a:t>
                      </a:r>
                      <a:r>
                        <a:rPr lang="ja-JP" altLang="en-US" sz="1400" u="none" strike="noStrike">
                          <a:effectLst/>
                        </a:rPr>
                        <a:t>値</a:t>
                      </a:r>
                      <a:endParaRPr lang="ja-JP" altLang="en-US"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b"/>
                </a:tc>
                <a:tc rowSpan="2">
                  <a:txBody>
                    <a:bodyPr/>
                    <a:lstStyle/>
                    <a:p>
                      <a:pPr algn="ctr" fontAlgn="b"/>
                      <a:r>
                        <a:rPr lang="ja-JP" altLang="en-US" sz="1400" u="none" strike="noStrike">
                          <a:effectLst/>
                        </a:rPr>
                        <a:t>有意確率</a:t>
                      </a:r>
                      <a:endParaRPr lang="ja-JP" altLang="en-US"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b"/>
                </a:tc>
                <a:tc rowSpan="2">
                  <a:txBody>
                    <a:bodyPr/>
                    <a:lstStyle/>
                    <a:p>
                      <a:pPr algn="ctr" fontAlgn="b"/>
                      <a:r>
                        <a:rPr lang="en-US" sz="1400" u="none" strike="noStrike">
                          <a:effectLst/>
                        </a:rPr>
                        <a:t>t </a:t>
                      </a:r>
                      <a:r>
                        <a:rPr lang="ja-JP" altLang="en-US" sz="1400" u="none" strike="noStrike">
                          <a:effectLst/>
                        </a:rPr>
                        <a:t>値</a:t>
                      </a:r>
                      <a:endParaRPr lang="ja-JP" altLang="en-US"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b"/>
                </a:tc>
                <a:tc rowSpan="2">
                  <a:txBody>
                    <a:bodyPr/>
                    <a:lstStyle/>
                    <a:p>
                      <a:pPr algn="ctr" fontAlgn="b"/>
                      <a:r>
                        <a:rPr lang="ja-JP" altLang="en-US" sz="1400" u="none" strike="noStrike">
                          <a:effectLst/>
                        </a:rPr>
                        <a:t>自由度</a:t>
                      </a:r>
                      <a:endParaRPr lang="ja-JP" altLang="en-US"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b"/>
                </a:tc>
                <a:tc rowSpan="2">
                  <a:txBody>
                    <a:bodyPr/>
                    <a:lstStyle/>
                    <a:p>
                      <a:pPr algn="ctr" fontAlgn="b"/>
                      <a:r>
                        <a:rPr lang="zh-TW" altLang="en-US" sz="1400" u="none" strike="noStrike">
                          <a:effectLst/>
                        </a:rPr>
                        <a:t>有意確率 </a:t>
                      </a:r>
                      <a:r>
                        <a:rPr lang="en-US" altLang="zh-TW" sz="1400" u="none" strike="noStrike">
                          <a:effectLst/>
                        </a:rPr>
                        <a:t>(</a:t>
                      </a:r>
                      <a:r>
                        <a:rPr lang="zh-TW" altLang="en-US" sz="1400" u="none" strike="noStrike">
                          <a:effectLst/>
                        </a:rPr>
                        <a:t>両側</a:t>
                      </a:r>
                      <a:r>
                        <a:rPr lang="en-US" altLang="zh-TW" sz="1400" u="none" strike="noStrike">
                          <a:effectLst/>
                        </a:rPr>
                        <a:t>)</a:t>
                      </a:r>
                      <a:endParaRPr lang="en-US" altLang="zh-TW"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b"/>
                </a:tc>
                <a:tc rowSpan="2">
                  <a:txBody>
                    <a:bodyPr/>
                    <a:lstStyle/>
                    <a:p>
                      <a:pPr algn="ctr" fontAlgn="b"/>
                      <a:r>
                        <a:rPr lang="ja-JP" altLang="en-US" sz="1400" u="none" strike="noStrike">
                          <a:effectLst/>
                        </a:rPr>
                        <a:t>平均値の差</a:t>
                      </a:r>
                      <a:endParaRPr lang="ja-JP" altLang="en-US"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b"/>
                </a:tc>
                <a:tc rowSpan="2">
                  <a:txBody>
                    <a:bodyPr/>
                    <a:lstStyle/>
                    <a:p>
                      <a:pPr algn="ctr" fontAlgn="b"/>
                      <a:r>
                        <a:rPr lang="ja-JP" altLang="en-US" sz="1400" u="none" strike="noStrike" dirty="0">
                          <a:effectLst/>
                        </a:rPr>
                        <a:t>差</a:t>
                      </a:r>
                      <a:r>
                        <a:rPr lang="ja-JP" altLang="en-US" sz="1400" u="none" strike="noStrike" dirty="0" smtClean="0">
                          <a:effectLst/>
                        </a:rPr>
                        <a:t>の</a:t>
                      </a:r>
                      <a:endParaRPr lang="en-US" altLang="ja-JP" sz="1400" u="none" strike="noStrike" dirty="0" smtClean="0">
                        <a:effectLst/>
                      </a:endParaRPr>
                    </a:p>
                    <a:p>
                      <a:pPr algn="ctr" fontAlgn="b"/>
                      <a:r>
                        <a:rPr lang="ja-JP" altLang="en-US" sz="1400" u="none" strike="noStrike" dirty="0" smtClean="0">
                          <a:effectLst/>
                        </a:rPr>
                        <a:t>標準</a:t>
                      </a:r>
                      <a:r>
                        <a:rPr lang="ja-JP" altLang="en-US" sz="1400" u="none" strike="noStrike" dirty="0">
                          <a:effectLst/>
                        </a:rPr>
                        <a:t>誤差</a:t>
                      </a:r>
                      <a:endParaRPr lang="ja-JP" altLang="en-US" sz="1400" b="0" i="0" u="none" strike="noStrike" dirty="0">
                        <a:solidFill>
                          <a:srgbClr val="000000"/>
                        </a:solidFill>
                        <a:effectLst/>
                        <a:latin typeface="MS Gothic" panose="020B0609070205080204" pitchFamily="49" charset="-128"/>
                        <a:ea typeface="MS Gothic" panose="020B0609070205080204" pitchFamily="49" charset="-128"/>
                      </a:endParaRPr>
                    </a:p>
                  </a:txBody>
                  <a:tcPr marL="7144" marR="7144" marT="7144" marB="0" anchor="b"/>
                </a:tc>
                <a:tc gridSpan="2">
                  <a:txBody>
                    <a:bodyPr/>
                    <a:lstStyle/>
                    <a:p>
                      <a:pPr algn="ctr" fontAlgn="b"/>
                      <a:r>
                        <a:rPr lang="ja-JP" altLang="en-US" sz="1400" u="none" strike="noStrike" dirty="0">
                          <a:effectLst/>
                        </a:rPr>
                        <a:t>差の </a:t>
                      </a:r>
                      <a:r>
                        <a:rPr lang="en-US" altLang="ja-JP" sz="1400" u="none" strike="noStrike" dirty="0">
                          <a:effectLst/>
                        </a:rPr>
                        <a:t>95% </a:t>
                      </a:r>
                      <a:endParaRPr lang="en-US" altLang="ja-JP" sz="1400" u="none" strike="noStrike" dirty="0" smtClean="0">
                        <a:effectLst/>
                      </a:endParaRPr>
                    </a:p>
                    <a:p>
                      <a:pPr algn="ctr" fontAlgn="b"/>
                      <a:r>
                        <a:rPr lang="ja-JP" altLang="en-US" sz="1400" u="none" strike="noStrike" dirty="0" smtClean="0">
                          <a:effectLst/>
                        </a:rPr>
                        <a:t>信頼</a:t>
                      </a:r>
                      <a:r>
                        <a:rPr lang="ja-JP" altLang="en-US" sz="1400" u="none" strike="noStrike" dirty="0">
                          <a:effectLst/>
                        </a:rPr>
                        <a:t>区間</a:t>
                      </a:r>
                      <a:endParaRPr lang="ja-JP" altLang="en-US" sz="1400" b="0" i="0" u="none" strike="noStrike" dirty="0">
                        <a:solidFill>
                          <a:srgbClr val="000000"/>
                        </a:solidFill>
                        <a:effectLst/>
                        <a:latin typeface="MS Gothic" panose="020B0609070205080204" pitchFamily="49" charset="-128"/>
                        <a:ea typeface="MS Gothic" panose="020B0609070205080204" pitchFamily="49" charset="-128"/>
                      </a:endParaRPr>
                    </a:p>
                  </a:txBody>
                  <a:tcPr marL="7144" marR="7144" marT="7144" marB="0" anchor="b"/>
                </a:tc>
                <a:tc hMerge="1">
                  <a:txBody>
                    <a:bodyPr/>
                    <a:lstStyle/>
                    <a:p>
                      <a:endParaRPr kumimoji="1" lang="ja-JP" altLang="en-US"/>
                    </a:p>
                  </a:txBody>
                  <a:tcPr/>
                </a:tc>
              </a:tr>
              <a:tr h="212884">
                <a:tc gridSpan="2" vMerge="1">
                  <a:txBody>
                    <a:bodyPr/>
                    <a:lstStyle/>
                    <a:p>
                      <a:endParaRPr kumimoji="1" lang="ja-JP" altLang="en-US"/>
                    </a:p>
                  </a:txBody>
                  <a:tcPr/>
                </a:tc>
                <a:tc hMerge="1"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b"/>
                      <a:r>
                        <a:rPr lang="ja-JP" altLang="en-US" sz="1400" u="none" strike="noStrike">
                          <a:effectLst/>
                        </a:rPr>
                        <a:t>下限</a:t>
                      </a:r>
                      <a:endParaRPr lang="ja-JP" altLang="en-US"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b"/>
                </a:tc>
                <a:tc>
                  <a:txBody>
                    <a:bodyPr/>
                    <a:lstStyle/>
                    <a:p>
                      <a:pPr algn="ctr" fontAlgn="b"/>
                      <a:r>
                        <a:rPr lang="ja-JP" altLang="en-US" sz="1400" u="none" strike="noStrike">
                          <a:effectLst/>
                        </a:rPr>
                        <a:t>上限</a:t>
                      </a:r>
                      <a:endParaRPr lang="ja-JP" altLang="en-US"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b"/>
                </a:tc>
              </a:tr>
              <a:tr h="418624">
                <a:tc rowSpan="2">
                  <a:txBody>
                    <a:bodyPr/>
                    <a:lstStyle/>
                    <a:p>
                      <a:pPr algn="ctr" fontAlgn="t"/>
                      <a:r>
                        <a:rPr lang="ja-JP" altLang="en-US" sz="1400" u="none" strike="noStrike" dirty="0">
                          <a:effectLst/>
                        </a:rPr>
                        <a:t>合計</a:t>
                      </a:r>
                      <a:endParaRPr lang="ja-JP" altLang="en-US" sz="1400" b="0" i="0" u="none" strike="noStrike" dirty="0">
                        <a:solidFill>
                          <a:srgbClr val="000000"/>
                        </a:solidFill>
                        <a:effectLst/>
                        <a:latin typeface="MS Gothic" panose="020B0609070205080204" pitchFamily="49" charset="-128"/>
                        <a:ea typeface="MS Gothic" panose="020B0609070205080204" pitchFamily="49" charset="-128"/>
                      </a:endParaRPr>
                    </a:p>
                  </a:txBody>
                  <a:tcPr marL="7144" marR="7144" marT="7144" marB="0"/>
                </a:tc>
                <a:tc>
                  <a:txBody>
                    <a:bodyPr/>
                    <a:lstStyle/>
                    <a:p>
                      <a:pPr algn="l" fontAlgn="t"/>
                      <a:r>
                        <a:rPr lang="ja-JP" altLang="en-US" sz="1400" u="none" strike="noStrike" dirty="0">
                          <a:effectLst/>
                        </a:rPr>
                        <a:t>等分散</a:t>
                      </a:r>
                      <a:r>
                        <a:rPr lang="ja-JP" altLang="en-US" sz="1400" u="none" strike="noStrike" dirty="0" smtClean="0">
                          <a:effectLst/>
                        </a:rPr>
                        <a:t>を</a:t>
                      </a:r>
                      <a:endParaRPr lang="en-US" altLang="ja-JP" sz="1400" u="none" strike="noStrike" dirty="0" smtClean="0">
                        <a:effectLst/>
                      </a:endParaRPr>
                    </a:p>
                    <a:p>
                      <a:pPr algn="l" fontAlgn="t"/>
                      <a:r>
                        <a:rPr lang="ja-JP" altLang="en-US" sz="1400" u="none" strike="noStrike" dirty="0" smtClean="0">
                          <a:effectLst/>
                        </a:rPr>
                        <a:t>仮定</a:t>
                      </a:r>
                      <a:r>
                        <a:rPr lang="ja-JP" altLang="en-US" sz="1400" u="none" strike="noStrike" dirty="0">
                          <a:effectLst/>
                        </a:rPr>
                        <a:t>する</a:t>
                      </a:r>
                      <a:endParaRPr lang="ja-JP" altLang="en-US" sz="1400" b="0" i="0" u="none" strike="noStrike" dirty="0">
                        <a:solidFill>
                          <a:srgbClr val="000000"/>
                        </a:solidFill>
                        <a:effectLst/>
                        <a:latin typeface="MS Gothic" panose="020B0609070205080204" pitchFamily="49" charset="-128"/>
                        <a:ea typeface="MS Gothic" panose="020B0609070205080204" pitchFamily="49" charset="-128"/>
                      </a:endParaRPr>
                    </a:p>
                  </a:txBody>
                  <a:tcPr marL="7144" marR="7144" marT="7144" marB="0"/>
                </a:tc>
                <a:tc>
                  <a:txBody>
                    <a:bodyPr/>
                    <a:lstStyle/>
                    <a:p>
                      <a:pPr algn="r" fontAlgn="ctr"/>
                      <a:r>
                        <a:rPr lang="en-US" altLang="ja-JP" sz="1400" u="none" strike="noStrike">
                          <a:effectLst/>
                        </a:rPr>
                        <a:t>.006</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c>
                  <a:txBody>
                    <a:bodyPr/>
                    <a:lstStyle/>
                    <a:p>
                      <a:pPr algn="r" fontAlgn="ctr"/>
                      <a:r>
                        <a:rPr lang="en-US" altLang="ja-JP" sz="1400" u="none" strike="noStrike">
                          <a:effectLst/>
                        </a:rPr>
                        <a:t>.940</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c>
                  <a:txBody>
                    <a:bodyPr/>
                    <a:lstStyle/>
                    <a:p>
                      <a:pPr algn="r" fontAlgn="ctr"/>
                      <a:r>
                        <a:rPr lang="en-US" altLang="ja-JP" sz="1400" u="none" strike="noStrike">
                          <a:effectLst/>
                        </a:rPr>
                        <a:t>-.184</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c>
                  <a:txBody>
                    <a:bodyPr/>
                    <a:lstStyle/>
                    <a:p>
                      <a:pPr algn="r" fontAlgn="ctr"/>
                      <a:r>
                        <a:rPr lang="en-US" altLang="ja-JP" sz="1400" u="none" strike="noStrike">
                          <a:effectLst/>
                        </a:rPr>
                        <a:t>14</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c>
                  <a:txBody>
                    <a:bodyPr/>
                    <a:lstStyle/>
                    <a:p>
                      <a:pPr algn="r" fontAlgn="ctr"/>
                      <a:r>
                        <a:rPr lang="en-US" altLang="ja-JP" sz="1400" u="none" strike="noStrike">
                          <a:effectLst/>
                        </a:rPr>
                        <a:t>.857</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c>
                  <a:txBody>
                    <a:bodyPr/>
                    <a:lstStyle/>
                    <a:p>
                      <a:pPr algn="r" fontAlgn="ctr"/>
                      <a:r>
                        <a:rPr lang="en-US" altLang="ja-JP" sz="1400" u="none" strike="noStrike">
                          <a:effectLst/>
                        </a:rPr>
                        <a:t>-.125</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c>
                  <a:txBody>
                    <a:bodyPr/>
                    <a:lstStyle/>
                    <a:p>
                      <a:pPr algn="r" fontAlgn="ctr"/>
                      <a:r>
                        <a:rPr lang="en-US" altLang="ja-JP" sz="1400" u="none" strike="noStrike">
                          <a:effectLst/>
                        </a:rPr>
                        <a:t>.680</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c>
                  <a:txBody>
                    <a:bodyPr/>
                    <a:lstStyle/>
                    <a:p>
                      <a:pPr algn="r" fontAlgn="ctr"/>
                      <a:r>
                        <a:rPr lang="en-US" altLang="ja-JP" sz="1400" u="none" strike="noStrike">
                          <a:effectLst/>
                        </a:rPr>
                        <a:t>-1.583</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c>
                  <a:txBody>
                    <a:bodyPr/>
                    <a:lstStyle/>
                    <a:p>
                      <a:pPr algn="r" fontAlgn="ctr"/>
                      <a:r>
                        <a:rPr lang="en-US" altLang="ja-JP" sz="1400" u="none" strike="noStrike">
                          <a:effectLst/>
                        </a:rPr>
                        <a:t>1.333</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r>
              <a:tr h="418624">
                <a:tc vMerge="1">
                  <a:txBody>
                    <a:bodyPr/>
                    <a:lstStyle/>
                    <a:p>
                      <a:endParaRPr kumimoji="1" lang="ja-JP" altLang="en-US"/>
                    </a:p>
                  </a:txBody>
                  <a:tcPr/>
                </a:tc>
                <a:tc>
                  <a:txBody>
                    <a:bodyPr/>
                    <a:lstStyle/>
                    <a:p>
                      <a:pPr algn="l" fontAlgn="t"/>
                      <a:r>
                        <a:rPr lang="ja-JP" altLang="en-US" sz="1400" u="none" strike="noStrike" dirty="0">
                          <a:effectLst/>
                        </a:rPr>
                        <a:t>等分散</a:t>
                      </a:r>
                      <a:r>
                        <a:rPr lang="ja-JP" altLang="en-US" sz="1400" u="none" strike="noStrike" dirty="0" smtClean="0">
                          <a:effectLst/>
                        </a:rPr>
                        <a:t>を</a:t>
                      </a:r>
                      <a:endParaRPr lang="en-US" altLang="ja-JP" sz="1400" u="none" strike="noStrike" dirty="0" smtClean="0">
                        <a:effectLst/>
                      </a:endParaRPr>
                    </a:p>
                    <a:p>
                      <a:pPr algn="l" fontAlgn="t"/>
                      <a:r>
                        <a:rPr lang="ja-JP" altLang="en-US" sz="1400" u="none" strike="noStrike" dirty="0" smtClean="0">
                          <a:effectLst/>
                        </a:rPr>
                        <a:t>仮定</a:t>
                      </a:r>
                      <a:r>
                        <a:rPr lang="ja-JP" altLang="en-US" sz="1400" u="none" strike="noStrike" dirty="0">
                          <a:effectLst/>
                        </a:rPr>
                        <a:t>しない</a:t>
                      </a:r>
                      <a:endParaRPr lang="ja-JP" altLang="en-US" sz="1400" b="0" i="0" u="none" strike="noStrike" dirty="0">
                        <a:solidFill>
                          <a:srgbClr val="000000"/>
                        </a:solidFill>
                        <a:effectLst/>
                        <a:latin typeface="MS Gothic" panose="020B0609070205080204" pitchFamily="49" charset="-128"/>
                        <a:ea typeface="MS Gothic" panose="020B0609070205080204" pitchFamily="49" charset="-128"/>
                      </a:endParaRPr>
                    </a:p>
                  </a:txBody>
                  <a:tcPr marL="7144" marR="7144" marT="7144" marB="0"/>
                </a:tc>
                <a:tc>
                  <a:txBody>
                    <a:bodyPr/>
                    <a:lstStyle/>
                    <a:p>
                      <a:pPr algn="l" fontAlgn="ctr"/>
                      <a:r>
                        <a:rPr lang="ja-JP" altLang="en-US" sz="1400" u="none" strike="noStrike">
                          <a:effectLst/>
                        </a:rPr>
                        <a:t>　</a:t>
                      </a:r>
                      <a:endParaRPr lang="ja-JP" altLang="en-US"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c>
                  <a:txBody>
                    <a:bodyPr/>
                    <a:lstStyle/>
                    <a:p>
                      <a:pPr algn="l" fontAlgn="ctr"/>
                      <a:r>
                        <a:rPr lang="ja-JP" altLang="en-US" sz="1400" u="none" strike="noStrike">
                          <a:effectLst/>
                        </a:rPr>
                        <a:t>　</a:t>
                      </a:r>
                      <a:endParaRPr lang="ja-JP" altLang="en-US"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c>
                  <a:txBody>
                    <a:bodyPr/>
                    <a:lstStyle/>
                    <a:p>
                      <a:pPr algn="r" fontAlgn="ctr"/>
                      <a:r>
                        <a:rPr lang="en-US" altLang="ja-JP" sz="1400" u="none" strike="noStrike">
                          <a:effectLst/>
                        </a:rPr>
                        <a:t>-.184</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c>
                  <a:txBody>
                    <a:bodyPr/>
                    <a:lstStyle/>
                    <a:p>
                      <a:pPr algn="r" fontAlgn="ctr"/>
                      <a:r>
                        <a:rPr lang="en-US" altLang="ja-JP" sz="1400" u="none" strike="noStrike">
                          <a:effectLst/>
                        </a:rPr>
                        <a:t>13.906</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c>
                  <a:txBody>
                    <a:bodyPr/>
                    <a:lstStyle/>
                    <a:p>
                      <a:pPr algn="r" fontAlgn="ctr"/>
                      <a:r>
                        <a:rPr lang="en-US" altLang="ja-JP" sz="1400" u="none" strike="noStrike">
                          <a:effectLst/>
                        </a:rPr>
                        <a:t>.857</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c>
                  <a:txBody>
                    <a:bodyPr/>
                    <a:lstStyle/>
                    <a:p>
                      <a:pPr algn="r" fontAlgn="ctr"/>
                      <a:r>
                        <a:rPr lang="en-US" altLang="ja-JP" sz="1400" u="none" strike="noStrike">
                          <a:effectLst/>
                        </a:rPr>
                        <a:t>-.125</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c>
                  <a:txBody>
                    <a:bodyPr/>
                    <a:lstStyle/>
                    <a:p>
                      <a:pPr algn="r" fontAlgn="ctr"/>
                      <a:r>
                        <a:rPr lang="en-US" altLang="ja-JP" sz="1400" u="none" strike="noStrike">
                          <a:effectLst/>
                        </a:rPr>
                        <a:t>.680</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c>
                  <a:txBody>
                    <a:bodyPr/>
                    <a:lstStyle/>
                    <a:p>
                      <a:pPr algn="r" fontAlgn="ctr"/>
                      <a:r>
                        <a:rPr lang="en-US" altLang="ja-JP" sz="1400" u="none" strike="noStrike">
                          <a:effectLst/>
                        </a:rPr>
                        <a:t>-1.584</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c>
                  <a:txBody>
                    <a:bodyPr/>
                    <a:lstStyle/>
                    <a:p>
                      <a:pPr algn="r" fontAlgn="ctr"/>
                      <a:r>
                        <a:rPr lang="en-US" altLang="ja-JP" sz="1400" u="none" strike="noStrike" dirty="0">
                          <a:effectLst/>
                        </a:rPr>
                        <a:t>1.334</a:t>
                      </a:r>
                      <a:endParaRPr lang="en-US" altLang="ja-JP" sz="1400" b="0" i="0" u="none" strike="noStrike" dirty="0">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r>
            </a:tbl>
          </a:graphicData>
        </a:graphic>
      </p:graphicFrame>
      <p:sp>
        <p:nvSpPr>
          <p:cNvPr id="9" name="円/楕円 8"/>
          <p:cNvSpPr/>
          <p:nvPr/>
        </p:nvSpPr>
        <p:spPr>
          <a:xfrm>
            <a:off x="1891844" y="4236893"/>
            <a:ext cx="1510444" cy="378042"/>
          </a:xfrm>
          <a:prstGeom prst="ellipse">
            <a:avLst/>
          </a:prstGeom>
          <a:noFill/>
          <a:ln w="38100">
            <a:solidFill>
              <a:srgbClr val="0070C0"/>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ja-JP" altLang="en-US" sz="1350"/>
          </a:p>
        </p:txBody>
      </p:sp>
      <p:sp>
        <p:nvSpPr>
          <p:cNvPr id="12" name="角丸四角形 11"/>
          <p:cNvSpPr/>
          <p:nvPr/>
        </p:nvSpPr>
        <p:spPr>
          <a:xfrm>
            <a:off x="3410195" y="4295632"/>
            <a:ext cx="2117036" cy="307262"/>
          </a:xfrm>
          <a:prstGeom prst="round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350"/>
          </a:p>
        </p:txBody>
      </p:sp>
      <p:sp>
        <p:nvSpPr>
          <p:cNvPr id="13" name="1 つの角を切り取った四角形 12"/>
          <p:cNvSpPr/>
          <p:nvPr/>
        </p:nvSpPr>
        <p:spPr>
          <a:xfrm>
            <a:off x="5167054" y="1586445"/>
            <a:ext cx="3550907" cy="1002473"/>
          </a:xfrm>
          <a:prstGeom prst="snip1Rect">
            <a:avLst/>
          </a:prstGeom>
        </p:spPr>
        <p:style>
          <a:lnRef idx="2">
            <a:schemeClr val="accent5"/>
          </a:lnRef>
          <a:fillRef idx="1">
            <a:schemeClr val="lt1"/>
          </a:fillRef>
          <a:effectRef idx="0">
            <a:schemeClr val="accent5"/>
          </a:effectRef>
          <a:fontRef idx="minor">
            <a:schemeClr val="dk1"/>
          </a:fontRef>
        </p:style>
        <p:txBody>
          <a:bodyPr rtlCol="0" anchor="ctr"/>
          <a:lstStyle/>
          <a:p>
            <a:pPr lvl="0"/>
            <a:r>
              <a:rPr lang="ja-JP" altLang="en-US" sz="1350" dirty="0">
                <a:solidFill>
                  <a:prstClr val="black"/>
                </a:solidFill>
              </a:rPr>
              <a:t>自由度</a:t>
            </a:r>
            <a:r>
              <a:rPr lang="en-US" altLang="ja-JP" sz="1350" dirty="0">
                <a:solidFill>
                  <a:prstClr val="black"/>
                </a:solidFill>
              </a:rPr>
              <a:t>14,</a:t>
            </a:r>
            <a:r>
              <a:rPr lang="ja-JP" altLang="en-US" sz="1350" dirty="0">
                <a:solidFill>
                  <a:prstClr val="black"/>
                </a:solidFill>
              </a:rPr>
              <a:t>　</a:t>
            </a:r>
            <a:r>
              <a:rPr lang="en-US" altLang="ja-JP" sz="1350" dirty="0">
                <a:solidFill>
                  <a:prstClr val="black"/>
                </a:solidFill>
              </a:rPr>
              <a:t>t</a:t>
            </a:r>
            <a:r>
              <a:rPr lang="ja-JP" altLang="en-US" sz="1350" dirty="0">
                <a:solidFill>
                  <a:prstClr val="black"/>
                </a:solidFill>
              </a:rPr>
              <a:t>値</a:t>
            </a:r>
            <a:r>
              <a:rPr lang="en-US" altLang="ja-JP" sz="1350" dirty="0">
                <a:solidFill>
                  <a:prstClr val="black"/>
                </a:solidFill>
              </a:rPr>
              <a:t>-0.184,</a:t>
            </a:r>
            <a:r>
              <a:rPr lang="ja-JP" altLang="en-US" sz="1350" dirty="0">
                <a:solidFill>
                  <a:prstClr val="black"/>
                </a:solidFill>
              </a:rPr>
              <a:t>　</a:t>
            </a:r>
            <a:endParaRPr lang="en-US" altLang="ja-JP" sz="1350" dirty="0">
              <a:solidFill>
                <a:prstClr val="black"/>
              </a:solidFill>
            </a:endParaRPr>
          </a:p>
          <a:p>
            <a:pPr lvl="0"/>
            <a:r>
              <a:rPr lang="ja-JP" altLang="en-US" sz="1350" dirty="0">
                <a:solidFill>
                  <a:prstClr val="black"/>
                </a:solidFill>
              </a:rPr>
              <a:t>有意確率</a:t>
            </a:r>
            <a:r>
              <a:rPr lang="en-US" altLang="ja-JP" sz="1350" dirty="0">
                <a:solidFill>
                  <a:prstClr val="black"/>
                </a:solidFill>
              </a:rPr>
              <a:t>0.857&gt;0.05</a:t>
            </a:r>
            <a:r>
              <a:rPr lang="ja-JP" altLang="en-US" sz="1350" dirty="0">
                <a:solidFill>
                  <a:prstClr val="black"/>
                </a:solidFill>
              </a:rPr>
              <a:t>なので、統計的に非有意。</a:t>
            </a:r>
            <a:endParaRPr lang="en-US" altLang="ja-JP" sz="1350" dirty="0">
              <a:solidFill>
                <a:prstClr val="black"/>
              </a:solidFill>
            </a:endParaRPr>
          </a:p>
          <a:p>
            <a:pPr lvl="0"/>
            <a:r>
              <a:rPr lang="ja-JP" altLang="en-US" sz="1350" dirty="0">
                <a:solidFill>
                  <a:prstClr val="black"/>
                </a:solidFill>
              </a:rPr>
              <a:t>帰無仮説は棄却されない。</a:t>
            </a:r>
          </a:p>
        </p:txBody>
      </p:sp>
    </p:spTree>
    <p:extLst>
      <p:ext uri="{BB962C8B-B14F-4D97-AF65-F5344CB8AC3E}">
        <p14:creationId xmlns:p14="http://schemas.microsoft.com/office/powerpoint/2010/main" val="232842032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コンテンツ プレースホルダー 7"/>
          <p:cNvSpPr>
            <a:spLocks noGrp="1"/>
          </p:cNvSpPr>
          <p:nvPr>
            <p:ph idx="1"/>
          </p:nvPr>
        </p:nvSpPr>
        <p:spPr>
          <a:xfrm>
            <a:off x="1519881" y="1756203"/>
            <a:ext cx="6303491" cy="243322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normAutofit/>
          </a:bodyPr>
          <a:lstStyle/>
          <a:p>
            <a:r>
              <a:rPr lang="ja-JP" altLang="en-US" sz="1350" dirty="0"/>
              <a:t>帰</a:t>
            </a:r>
            <a:r>
              <a:rPr lang="ja-JP" altLang="en-US" sz="1350" dirty="0"/>
              <a:t>無仮説</a:t>
            </a:r>
            <a:endParaRPr lang="en-US" altLang="ja-JP" sz="1350" dirty="0"/>
          </a:p>
          <a:p>
            <a:pPr marL="342900" lvl="1" indent="0">
              <a:buNone/>
            </a:pPr>
            <a:r>
              <a:rPr lang="ja-JP" altLang="en-US" sz="1350" dirty="0"/>
              <a:t>「図書館が行っているイベント </a:t>
            </a:r>
            <a:r>
              <a:rPr lang="ja-JP" altLang="en-US" sz="1350" dirty="0"/>
              <a:t>」にもともと興味</a:t>
            </a:r>
            <a:r>
              <a:rPr lang="ja-JP" altLang="en-US" sz="1350" dirty="0"/>
              <a:t>を持っていた</a:t>
            </a:r>
            <a:r>
              <a:rPr lang="ja-JP" altLang="en-US" sz="1350" dirty="0"/>
              <a:t>人と</a:t>
            </a:r>
            <a:endParaRPr lang="en-US" altLang="ja-JP" sz="1350" dirty="0"/>
          </a:p>
          <a:p>
            <a:pPr marL="342900" lvl="1" indent="0">
              <a:buNone/>
            </a:pPr>
            <a:r>
              <a:rPr lang="ja-JP" altLang="en-US" sz="1350" dirty="0"/>
              <a:t>興味</a:t>
            </a:r>
            <a:r>
              <a:rPr lang="ja-JP" altLang="en-US" sz="1350" dirty="0"/>
              <a:t>を持っていなかった人</a:t>
            </a:r>
            <a:r>
              <a:rPr lang="ja-JP" altLang="en-US" sz="1350" dirty="0"/>
              <a:t>とでは広告の内容の理解度に</a:t>
            </a:r>
            <a:r>
              <a:rPr lang="ja-JP" altLang="en-US" sz="1350" u="sng" dirty="0"/>
              <a:t>差がない</a:t>
            </a:r>
            <a:r>
              <a:rPr lang="ja-JP" altLang="en-US" sz="1350" dirty="0"/>
              <a:t>。</a:t>
            </a:r>
            <a:endParaRPr lang="en-US" altLang="ja-JP" sz="1350" dirty="0"/>
          </a:p>
          <a:p>
            <a:endParaRPr lang="en-US" altLang="ja-JP" sz="1350" dirty="0"/>
          </a:p>
          <a:p>
            <a:r>
              <a:rPr lang="ja-JP" altLang="en-US" sz="1350" dirty="0"/>
              <a:t>対立仮説</a:t>
            </a:r>
            <a:endParaRPr lang="en-US" altLang="ja-JP" sz="1350" dirty="0"/>
          </a:p>
          <a:p>
            <a:pPr marL="342900" lvl="1" indent="0">
              <a:buNone/>
            </a:pPr>
            <a:r>
              <a:rPr lang="ja-JP" altLang="en-US" sz="1350" dirty="0"/>
              <a:t>「図書館が行っているイベント 」にもともと興味を持っていた人</a:t>
            </a:r>
            <a:r>
              <a:rPr lang="ja-JP" altLang="en-US" sz="1350" dirty="0"/>
              <a:t>と</a:t>
            </a:r>
            <a:endParaRPr lang="en-US" altLang="ja-JP" sz="1350" dirty="0"/>
          </a:p>
          <a:p>
            <a:pPr marL="342900" lvl="1" indent="0">
              <a:buNone/>
            </a:pPr>
            <a:r>
              <a:rPr lang="ja-JP" altLang="en-US" sz="1350" dirty="0"/>
              <a:t>興味</a:t>
            </a:r>
            <a:r>
              <a:rPr lang="ja-JP" altLang="en-US" sz="1350" dirty="0"/>
              <a:t>を持っていなかった人とでは広告の内容の理解度に</a:t>
            </a:r>
            <a:r>
              <a:rPr lang="ja-JP" altLang="en-US" sz="1350" u="sng" dirty="0"/>
              <a:t>差</a:t>
            </a:r>
            <a:r>
              <a:rPr lang="ja-JP" altLang="en-US" sz="1350" u="sng" dirty="0"/>
              <a:t>があ</a:t>
            </a:r>
            <a:r>
              <a:rPr lang="ja-JP" altLang="en-US" sz="1350" u="sng" dirty="0"/>
              <a:t>る</a:t>
            </a:r>
            <a:r>
              <a:rPr lang="ja-JP" altLang="en-US" sz="1350" dirty="0"/>
              <a:t>。</a:t>
            </a:r>
            <a:endParaRPr lang="ja-JP" altLang="en-US" sz="1350" dirty="0"/>
          </a:p>
          <a:p>
            <a:pPr lvl="1"/>
            <a:endParaRPr lang="en-US" altLang="ja-JP" sz="1350" dirty="0"/>
          </a:p>
        </p:txBody>
      </p:sp>
      <p:sp>
        <p:nvSpPr>
          <p:cNvPr id="4" name="タイトル 1"/>
          <p:cNvSpPr>
            <a:spLocks noGrp="1"/>
          </p:cNvSpPr>
          <p:nvPr>
            <p:ph type="title"/>
          </p:nvPr>
        </p:nvSpPr>
        <p:spPr>
          <a:xfrm>
            <a:off x="393872" y="473097"/>
            <a:ext cx="7886700" cy="994172"/>
          </a:xfrm>
        </p:spPr>
        <p:txBody>
          <a:bodyPr>
            <a:normAutofit/>
          </a:bodyPr>
          <a:lstStyle/>
          <a:p>
            <a:r>
              <a:rPr lang="en-US" altLang="ja-JP" sz="2100" dirty="0">
                <a:solidFill>
                  <a:prstClr val="black"/>
                </a:solidFill>
              </a:rPr>
              <a:t>Ⅱ</a:t>
            </a:r>
            <a:r>
              <a:rPr lang="ja-JP" altLang="en-US" sz="2100" dirty="0">
                <a:solidFill>
                  <a:prstClr val="black"/>
                </a:solidFill>
              </a:rPr>
              <a:t>　もともと「図書館が行っているイベント」に興味を持っていた人は、</a:t>
            </a:r>
            <a:br>
              <a:rPr lang="ja-JP" altLang="en-US" sz="2100" dirty="0">
                <a:solidFill>
                  <a:prstClr val="black"/>
                </a:solidFill>
              </a:rPr>
            </a:br>
            <a:r>
              <a:rPr lang="ja-JP" altLang="en-US" sz="2100" dirty="0">
                <a:solidFill>
                  <a:prstClr val="black"/>
                </a:solidFill>
              </a:rPr>
              <a:t>       興味を持っていなかった人と比べ広告の理解度が高い。</a:t>
            </a:r>
            <a:endParaRPr lang="ja-JP" altLang="en-US" sz="2100" dirty="0"/>
          </a:p>
        </p:txBody>
      </p:sp>
    </p:spTree>
    <p:extLst>
      <p:ext uri="{BB962C8B-B14F-4D97-AF65-F5344CB8AC3E}">
        <p14:creationId xmlns:p14="http://schemas.microsoft.com/office/powerpoint/2010/main" val="53332949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コンテンツ プレースホルダー 5"/>
          <p:cNvGraphicFramePr>
            <a:graphicFrameLocks noGrp="1"/>
          </p:cNvGraphicFramePr>
          <p:nvPr>
            <p:ph idx="1"/>
            <p:extLst/>
          </p:nvPr>
        </p:nvGraphicFramePr>
        <p:xfrm>
          <a:off x="265402" y="1563024"/>
          <a:ext cx="4453253" cy="1159099"/>
        </p:xfrm>
        <a:graphic>
          <a:graphicData uri="http://schemas.openxmlformats.org/drawingml/2006/table">
            <a:tbl>
              <a:tblPr>
                <a:tableStyleId>{69CF1AB2-1976-4502-BF36-3FF5EA218861}</a:tableStyleId>
              </a:tblPr>
              <a:tblGrid>
                <a:gridCol w="584033"/>
                <a:gridCol w="719614"/>
                <a:gridCol w="621114"/>
                <a:gridCol w="630386"/>
                <a:gridCol w="880685"/>
                <a:gridCol w="1017421"/>
              </a:tblGrid>
              <a:tr h="462932">
                <a:tc gridSpan="2">
                  <a:txBody>
                    <a:bodyPr/>
                    <a:lstStyle/>
                    <a:p>
                      <a:pPr algn="ctr" fontAlgn="b"/>
                      <a:r>
                        <a:rPr lang="ja-JP" altLang="en-US" sz="1100" u="none" strike="noStrike" dirty="0" smtClean="0">
                          <a:effectLst/>
                        </a:rPr>
                        <a:t>図書館が行っているイベント</a:t>
                      </a:r>
                      <a:endParaRPr lang="ja-JP" altLang="en-US" sz="1100" b="1" i="0" u="none" strike="noStrike" dirty="0">
                        <a:solidFill>
                          <a:srgbClr val="000000"/>
                        </a:solidFill>
                        <a:effectLst/>
                        <a:latin typeface="MS Gothic" panose="020B0609070205080204" pitchFamily="49" charset="-128"/>
                        <a:ea typeface="MS Gothic" panose="020B0609070205080204" pitchFamily="49" charset="-128"/>
                      </a:endParaRPr>
                    </a:p>
                  </a:txBody>
                  <a:tcPr marL="7144" marR="7144" marT="7144" marB="0" anchor="b"/>
                </a:tc>
                <a:tc hMerge="1">
                  <a:txBody>
                    <a:bodyPr/>
                    <a:lstStyle/>
                    <a:p>
                      <a:endParaRPr kumimoji="1" lang="ja-JP" altLang="en-US"/>
                    </a:p>
                  </a:txBody>
                  <a:tcPr/>
                </a:tc>
                <a:tc>
                  <a:txBody>
                    <a:bodyPr/>
                    <a:lstStyle/>
                    <a:p>
                      <a:pPr algn="ctr" fontAlgn="b"/>
                      <a:r>
                        <a:rPr lang="ja-JP" altLang="en-US" sz="1400" u="none" strike="noStrike">
                          <a:effectLst/>
                        </a:rPr>
                        <a:t>度数</a:t>
                      </a:r>
                      <a:endParaRPr lang="ja-JP" altLang="en-US"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b"/>
                </a:tc>
                <a:tc>
                  <a:txBody>
                    <a:bodyPr/>
                    <a:lstStyle/>
                    <a:p>
                      <a:pPr algn="ctr" fontAlgn="b"/>
                      <a:r>
                        <a:rPr lang="ja-JP" altLang="en-US" sz="1400" u="none" strike="noStrike">
                          <a:effectLst/>
                        </a:rPr>
                        <a:t>平均値</a:t>
                      </a:r>
                      <a:endParaRPr lang="ja-JP" altLang="en-US"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b"/>
                </a:tc>
                <a:tc>
                  <a:txBody>
                    <a:bodyPr/>
                    <a:lstStyle/>
                    <a:p>
                      <a:pPr algn="ctr" fontAlgn="b"/>
                      <a:r>
                        <a:rPr lang="ja-JP" altLang="en-US" sz="1400" u="none" strike="noStrike">
                          <a:effectLst/>
                        </a:rPr>
                        <a:t>標準偏差</a:t>
                      </a:r>
                      <a:endParaRPr lang="ja-JP" altLang="en-US"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b"/>
                </a:tc>
                <a:tc>
                  <a:txBody>
                    <a:bodyPr/>
                    <a:lstStyle/>
                    <a:p>
                      <a:pPr algn="ctr" fontAlgn="b"/>
                      <a:r>
                        <a:rPr lang="ja-JP" altLang="en-US" sz="1400" u="none" strike="noStrike">
                          <a:effectLst/>
                        </a:rPr>
                        <a:t>平均値の標準誤差</a:t>
                      </a:r>
                      <a:endParaRPr lang="ja-JP" altLang="en-US"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b"/>
                </a:tc>
              </a:tr>
              <a:tr h="348083">
                <a:tc rowSpan="2">
                  <a:txBody>
                    <a:bodyPr/>
                    <a:lstStyle/>
                    <a:p>
                      <a:pPr algn="l" fontAlgn="t"/>
                      <a:r>
                        <a:rPr lang="ja-JP" altLang="en-US" sz="1400" u="none" strike="noStrike" dirty="0">
                          <a:effectLst/>
                        </a:rPr>
                        <a:t>合計</a:t>
                      </a:r>
                      <a:endParaRPr lang="ja-JP" altLang="en-US" sz="1400" b="0" i="0" u="none" strike="noStrike" dirty="0">
                        <a:solidFill>
                          <a:srgbClr val="000000"/>
                        </a:solidFill>
                        <a:effectLst/>
                        <a:latin typeface="MS Gothic" panose="020B0609070205080204" pitchFamily="49" charset="-128"/>
                        <a:ea typeface="MS Gothic" panose="020B0609070205080204" pitchFamily="49" charset="-128"/>
                      </a:endParaRPr>
                    </a:p>
                  </a:txBody>
                  <a:tcPr marL="7144" marR="7144" marT="7144" marB="0"/>
                </a:tc>
                <a:tc>
                  <a:txBody>
                    <a:bodyPr/>
                    <a:lstStyle/>
                    <a:p>
                      <a:pPr algn="l" fontAlgn="t"/>
                      <a:r>
                        <a:rPr lang="ja-JP" altLang="en-US" sz="1400" u="none" strike="noStrike">
                          <a:effectLst/>
                        </a:rPr>
                        <a:t>興味あり</a:t>
                      </a:r>
                      <a:endParaRPr lang="ja-JP" altLang="en-US"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tc>
                <a:tc>
                  <a:txBody>
                    <a:bodyPr/>
                    <a:lstStyle/>
                    <a:p>
                      <a:pPr algn="r" fontAlgn="ctr"/>
                      <a:r>
                        <a:rPr lang="en-US" altLang="ja-JP" sz="1400" u="none" strike="noStrike">
                          <a:effectLst/>
                        </a:rPr>
                        <a:t>3</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c>
                  <a:txBody>
                    <a:bodyPr/>
                    <a:lstStyle/>
                    <a:p>
                      <a:pPr algn="r" fontAlgn="ctr"/>
                      <a:r>
                        <a:rPr lang="en-US" altLang="ja-JP" sz="1400" u="none" strike="noStrike">
                          <a:effectLst/>
                        </a:rPr>
                        <a:t>5.00</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c>
                  <a:txBody>
                    <a:bodyPr/>
                    <a:lstStyle/>
                    <a:p>
                      <a:pPr algn="r" fontAlgn="ctr"/>
                      <a:r>
                        <a:rPr lang="en-US" altLang="ja-JP" sz="1400" u="none" strike="noStrike">
                          <a:effectLst/>
                        </a:rPr>
                        <a:t>0.000</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c>
                  <a:txBody>
                    <a:bodyPr/>
                    <a:lstStyle/>
                    <a:p>
                      <a:pPr algn="r" fontAlgn="ctr"/>
                      <a:r>
                        <a:rPr lang="en-US" altLang="ja-JP" sz="1400" u="none" strike="noStrike">
                          <a:effectLst/>
                        </a:rPr>
                        <a:t>0.000</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r>
              <a:tr h="348083">
                <a:tc vMerge="1">
                  <a:txBody>
                    <a:bodyPr/>
                    <a:lstStyle/>
                    <a:p>
                      <a:endParaRPr kumimoji="1" lang="ja-JP" altLang="en-US"/>
                    </a:p>
                  </a:txBody>
                  <a:tcPr/>
                </a:tc>
                <a:tc>
                  <a:txBody>
                    <a:bodyPr/>
                    <a:lstStyle/>
                    <a:p>
                      <a:pPr algn="l" fontAlgn="t"/>
                      <a:r>
                        <a:rPr lang="ja-JP" altLang="en-US" sz="1400" u="none" strike="noStrike" dirty="0">
                          <a:effectLst/>
                        </a:rPr>
                        <a:t>興味なし</a:t>
                      </a:r>
                      <a:endParaRPr lang="ja-JP" altLang="en-US" sz="1400" b="0" i="0" u="none" strike="noStrike" dirty="0">
                        <a:solidFill>
                          <a:srgbClr val="000000"/>
                        </a:solidFill>
                        <a:effectLst/>
                        <a:latin typeface="MS Gothic" panose="020B0609070205080204" pitchFamily="49" charset="-128"/>
                        <a:ea typeface="MS Gothic" panose="020B0609070205080204" pitchFamily="49" charset="-128"/>
                      </a:endParaRPr>
                    </a:p>
                  </a:txBody>
                  <a:tcPr marL="7144" marR="7144" marT="7144" marB="0"/>
                </a:tc>
                <a:tc>
                  <a:txBody>
                    <a:bodyPr/>
                    <a:lstStyle/>
                    <a:p>
                      <a:pPr algn="r" fontAlgn="ctr"/>
                      <a:r>
                        <a:rPr lang="en-US" altLang="ja-JP" sz="1400" u="none" strike="noStrike">
                          <a:effectLst/>
                        </a:rPr>
                        <a:t>13</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c>
                  <a:txBody>
                    <a:bodyPr/>
                    <a:lstStyle/>
                    <a:p>
                      <a:pPr algn="r" fontAlgn="ctr"/>
                      <a:r>
                        <a:rPr lang="en-US" altLang="ja-JP" sz="1400" u="none" strike="noStrike">
                          <a:effectLst/>
                        </a:rPr>
                        <a:t>5.54</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c>
                  <a:txBody>
                    <a:bodyPr/>
                    <a:lstStyle/>
                    <a:p>
                      <a:pPr algn="r" fontAlgn="ctr"/>
                      <a:r>
                        <a:rPr lang="en-US" altLang="ja-JP" sz="1400" u="none" strike="noStrike">
                          <a:effectLst/>
                        </a:rPr>
                        <a:t>1.450</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c>
                  <a:txBody>
                    <a:bodyPr/>
                    <a:lstStyle/>
                    <a:p>
                      <a:pPr algn="r" fontAlgn="ctr"/>
                      <a:r>
                        <a:rPr lang="en-US" altLang="ja-JP" sz="1400" u="none" strike="noStrike" dirty="0">
                          <a:effectLst/>
                        </a:rPr>
                        <a:t>.402</a:t>
                      </a:r>
                      <a:endParaRPr lang="en-US" altLang="ja-JP" sz="1400" b="0" i="0" u="none" strike="noStrike" dirty="0">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r>
            </a:tbl>
          </a:graphicData>
        </a:graphic>
      </p:graphicFrame>
      <p:graphicFrame>
        <p:nvGraphicFramePr>
          <p:cNvPr id="7" name="表 6"/>
          <p:cNvGraphicFramePr>
            <a:graphicFrameLocks noGrp="1"/>
          </p:cNvGraphicFramePr>
          <p:nvPr>
            <p:extLst/>
          </p:nvPr>
        </p:nvGraphicFramePr>
        <p:xfrm>
          <a:off x="265402" y="3220025"/>
          <a:ext cx="7805976" cy="1887379"/>
        </p:xfrm>
        <a:graphic>
          <a:graphicData uri="http://schemas.openxmlformats.org/drawingml/2006/table">
            <a:tbl>
              <a:tblPr>
                <a:tableStyleId>{69CF1AB2-1976-4502-BF36-3FF5EA218861}</a:tableStyleId>
              </a:tblPr>
              <a:tblGrid>
                <a:gridCol w="494270"/>
                <a:gridCol w="941198"/>
                <a:gridCol w="822001"/>
                <a:gridCol w="829687"/>
                <a:gridCol w="534446"/>
                <a:gridCol w="586409"/>
                <a:gridCol w="960341"/>
                <a:gridCol w="693732"/>
                <a:gridCol w="751196"/>
                <a:gridCol w="567616"/>
                <a:gridCol w="625080"/>
              </a:tblGrid>
              <a:tr h="418624">
                <a:tc rowSpan="3" gridSpan="2">
                  <a:txBody>
                    <a:bodyPr/>
                    <a:lstStyle/>
                    <a:p>
                      <a:pPr algn="l" fontAlgn="b"/>
                      <a:r>
                        <a:rPr lang="ja-JP" altLang="en-US" sz="1400" u="none" strike="noStrike" dirty="0">
                          <a:effectLst/>
                        </a:rPr>
                        <a:t>　</a:t>
                      </a:r>
                      <a:endParaRPr lang="ja-JP" altLang="en-US" sz="1400" b="0" i="0" u="none" strike="noStrike" dirty="0">
                        <a:solidFill>
                          <a:srgbClr val="000000"/>
                        </a:solidFill>
                        <a:effectLst/>
                        <a:latin typeface="MS Gothic" panose="020B0609070205080204" pitchFamily="49" charset="-128"/>
                        <a:ea typeface="MS Gothic" panose="020B0609070205080204" pitchFamily="49" charset="-128"/>
                      </a:endParaRPr>
                    </a:p>
                  </a:txBody>
                  <a:tcPr marL="7144" marR="7144" marT="7144" marB="0" anchor="b"/>
                </a:tc>
                <a:tc rowSpan="3" hMerge="1">
                  <a:txBody>
                    <a:bodyPr/>
                    <a:lstStyle/>
                    <a:p>
                      <a:endParaRPr kumimoji="1" lang="ja-JP" altLang="en-US"/>
                    </a:p>
                  </a:txBody>
                  <a:tcPr/>
                </a:tc>
                <a:tc gridSpan="2">
                  <a:txBody>
                    <a:bodyPr/>
                    <a:lstStyle/>
                    <a:p>
                      <a:pPr algn="ctr" fontAlgn="b"/>
                      <a:r>
                        <a:rPr lang="ja-JP" altLang="en-US" sz="1400" u="none" strike="noStrike">
                          <a:effectLst/>
                        </a:rPr>
                        <a:t>等分散性のための </a:t>
                      </a:r>
                      <a:r>
                        <a:rPr lang="en-US" altLang="ja-JP" sz="1400" u="none" strike="noStrike">
                          <a:effectLst/>
                        </a:rPr>
                        <a:t>Levene </a:t>
                      </a:r>
                      <a:r>
                        <a:rPr lang="ja-JP" altLang="en-US" sz="1400" u="none" strike="noStrike">
                          <a:effectLst/>
                        </a:rPr>
                        <a:t>の検定</a:t>
                      </a:r>
                      <a:endParaRPr lang="ja-JP" altLang="en-US"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b"/>
                </a:tc>
                <a:tc hMerge="1">
                  <a:txBody>
                    <a:bodyPr/>
                    <a:lstStyle/>
                    <a:p>
                      <a:endParaRPr kumimoji="1" lang="ja-JP" altLang="en-US"/>
                    </a:p>
                  </a:txBody>
                  <a:tcPr/>
                </a:tc>
                <a:tc gridSpan="7">
                  <a:txBody>
                    <a:bodyPr/>
                    <a:lstStyle/>
                    <a:p>
                      <a:pPr algn="ctr" fontAlgn="b"/>
                      <a:r>
                        <a:rPr lang="en-US" altLang="ja-JP" sz="1400" u="none" strike="noStrike">
                          <a:effectLst/>
                        </a:rPr>
                        <a:t>2 </a:t>
                      </a:r>
                      <a:r>
                        <a:rPr lang="ja-JP" altLang="en-US" sz="1400" u="none" strike="noStrike">
                          <a:effectLst/>
                        </a:rPr>
                        <a:t>つの母平均の差の検定</a:t>
                      </a:r>
                      <a:endParaRPr lang="ja-JP" altLang="en-US"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b"/>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r>
              <a:tr h="418624">
                <a:tc gridSpan="2" vMerge="1">
                  <a:txBody>
                    <a:bodyPr/>
                    <a:lstStyle/>
                    <a:p>
                      <a:endParaRPr kumimoji="1" lang="ja-JP" altLang="en-US"/>
                    </a:p>
                  </a:txBody>
                  <a:tcPr/>
                </a:tc>
                <a:tc hMerge="1" vMerge="1">
                  <a:txBody>
                    <a:bodyPr/>
                    <a:lstStyle/>
                    <a:p>
                      <a:endParaRPr kumimoji="1" lang="ja-JP" altLang="en-US"/>
                    </a:p>
                  </a:txBody>
                  <a:tcPr/>
                </a:tc>
                <a:tc rowSpan="2">
                  <a:txBody>
                    <a:bodyPr/>
                    <a:lstStyle/>
                    <a:p>
                      <a:pPr algn="ctr" fontAlgn="b"/>
                      <a:r>
                        <a:rPr lang="en-US" sz="1400" u="none" strike="noStrike">
                          <a:effectLst/>
                        </a:rPr>
                        <a:t>F </a:t>
                      </a:r>
                      <a:r>
                        <a:rPr lang="ja-JP" altLang="en-US" sz="1400" u="none" strike="noStrike">
                          <a:effectLst/>
                        </a:rPr>
                        <a:t>値</a:t>
                      </a:r>
                      <a:endParaRPr lang="ja-JP" altLang="en-US"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b"/>
                </a:tc>
                <a:tc rowSpan="2">
                  <a:txBody>
                    <a:bodyPr/>
                    <a:lstStyle/>
                    <a:p>
                      <a:pPr algn="ctr" fontAlgn="b"/>
                      <a:r>
                        <a:rPr lang="ja-JP" altLang="en-US" sz="1400" u="none" strike="noStrike">
                          <a:effectLst/>
                        </a:rPr>
                        <a:t>有意確率</a:t>
                      </a:r>
                      <a:endParaRPr lang="ja-JP" altLang="en-US"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b"/>
                </a:tc>
                <a:tc rowSpan="2">
                  <a:txBody>
                    <a:bodyPr/>
                    <a:lstStyle/>
                    <a:p>
                      <a:pPr algn="ctr" fontAlgn="b"/>
                      <a:r>
                        <a:rPr lang="en-US" sz="1400" u="none" strike="noStrike">
                          <a:effectLst/>
                        </a:rPr>
                        <a:t>t </a:t>
                      </a:r>
                      <a:r>
                        <a:rPr lang="ja-JP" altLang="en-US" sz="1400" u="none" strike="noStrike">
                          <a:effectLst/>
                        </a:rPr>
                        <a:t>値</a:t>
                      </a:r>
                      <a:endParaRPr lang="ja-JP" altLang="en-US"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b"/>
                </a:tc>
                <a:tc rowSpan="2">
                  <a:txBody>
                    <a:bodyPr/>
                    <a:lstStyle/>
                    <a:p>
                      <a:pPr algn="ctr" fontAlgn="b"/>
                      <a:r>
                        <a:rPr lang="ja-JP" altLang="en-US" sz="1400" u="none" strike="noStrike">
                          <a:effectLst/>
                        </a:rPr>
                        <a:t>自由度</a:t>
                      </a:r>
                      <a:endParaRPr lang="ja-JP" altLang="en-US"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b"/>
                </a:tc>
                <a:tc rowSpan="2">
                  <a:txBody>
                    <a:bodyPr/>
                    <a:lstStyle/>
                    <a:p>
                      <a:pPr algn="ctr" fontAlgn="b"/>
                      <a:r>
                        <a:rPr lang="zh-TW" altLang="en-US" sz="1400" u="none" strike="noStrike">
                          <a:effectLst/>
                        </a:rPr>
                        <a:t>有意確率 </a:t>
                      </a:r>
                      <a:r>
                        <a:rPr lang="en-US" altLang="zh-TW" sz="1400" u="none" strike="noStrike">
                          <a:effectLst/>
                        </a:rPr>
                        <a:t>(</a:t>
                      </a:r>
                      <a:r>
                        <a:rPr lang="zh-TW" altLang="en-US" sz="1400" u="none" strike="noStrike">
                          <a:effectLst/>
                        </a:rPr>
                        <a:t>両側</a:t>
                      </a:r>
                      <a:r>
                        <a:rPr lang="en-US" altLang="zh-TW" sz="1400" u="none" strike="noStrike">
                          <a:effectLst/>
                        </a:rPr>
                        <a:t>)</a:t>
                      </a:r>
                      <a:endParaRPr lang="en-US" altLang="zh-TW"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b"/>
                </a:tc>
                <a:tc rowSpan="2">
                  <a:txBody>
                    <a:bodyPr/>
                    <a:lstStyle/>
                    <a:p>
                      <a:pPr algn="ctr" fontAlgn="b"/>
                      <a:r>
                        <a:rPr lang="ja-JP" altLang="en-US" sz="1400" u="none" strike="noStrike">
                          <a:effectLst/>
                        </a:rPr>
                        <a:t>平均値の差</a:t>
                      </a:r>
                      <a:endParaRPr lang="ja-JP" altLang="en-US"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b"/>
                </a:tc>
                <a:tc rowSpan="2">
                  <a:txBody>
                    <a:bodyPr/>
                    <a:lstStyle/>
                    <a:p>
                      <a:pPr algn="ctr" fontAlgn="b"/>
                      <a:r>
                        <a:rPr lang="ja-JP" altLang="en-US" sz="1400" u="none" strike="noStrike" dirty="0">
                          <a:effectLst/>
                        </a:rPr>
                        <a:t>差</a:t>
                      </a:r>
                      <a:r>
                        <a:rPr lang="ja-JP" altLang="en-US" sz="1400" u="none" strike="noStrike" dirty="0" smtClean="0">
                          <a:effectLst/>
                        </a:rPr>
                        <a:t>の</a:t>
                      </a:r>
                      <a:endParaRPr lang="en-US" altLang="ja-JP" sz="1400" u="none" strike="noStrike" dirty="0" smtClean="0">
                        <a:effectLst/>
                      </a:endParaRPr>
                    </a:p>
                    <a:p>
                      <a:pPr algn="ctr" fontAlgn="b"/>
                      <a:r>
                        <a:rPr lang="ja-JP" altLang="en-US" sz="1400" u="none" strike="noStrike" dirty="0" smtClean="0">
                          <a:effectLst/>
                        </a:rPr>
                        <a:t>標準</a:t>
                      </a:r>
                      <a:r>
                        <a:rPr lang="ja-JP" altLang="en-US" sz="1400" u="none" strike="noStrike" dirty="0">
                          <a:effectLst/>
                        </a:rPr>
                        <a:t>誤差</a:t>
                      </a:r>
                      <a:endParaRPr lang="ja-JP" altLang="en-US" sz="1400" b="0" i="0" u="none" strike="noStrike" dirty="0">
                        <a:solidFill>
                          <a:srgbClr val="000000"/>
                        </a:solidFill>
                        <a:effectLst/>
                        <a:latin typeface="MS Gothic" panose="020B0609070205080204" pitchFamily="49" charset="-128"/>
                        <a:ea typeface="MS Gothic" panose="020B0609070205080204" pitchFamily="49" charset="-128"/>
                      </a:endParaRPr>
                    </a:p>
                  </a:txBody>
                  <a:tcPr marL="7144" marR="7144" marT="7144" marB="0" anchor="b"/>
                </a:tc>
                <a:tc gridSpan="2">
                  <a:txBody>
                    <a:bodyPr/>
                    <a:lstStyle/>
                    <a:p>
                      <a:pPr algn="ctr" fontAlgn="b"/>
                      <a:r>
                        <a:rPr lang="ja-JP" altLang="en-US" sz="1400" u="none" strike="noStrike" dirty="0">
                          <a:effectLst/>
                        </a:rPr>
                        <a:t>差の </a:t>
                      </a:r>
                      <a:r>
                        <a:rPr lang="en-US" altLang="ja-JP" sz="1400" u="none" strike="noStrike" dirty="0">
                          <a:effectLst/>
                        </a:rPr>
                        <a:t>95% </a:t>
                      </a:r>
                      <a:endParaRPr lang="en-US" altLang="ja-JP" sz="1400" u="none" strike="noStrike" dirty="0" smtClean="0">
                        <a:effectLst/>
                      </a:endParaRPr>
                    </a:p>
                    <a:p>
                      <a:pPr algn="ctr" fontAlgn="b"/>
                      <a:r>
                        <a:rPr lang="ja-JP" altLang="en-US" sz="1400" u="none" strike="noStrike" dirty="0" smtClean="0">
                          <a:effectLst/>
                        </a:rPr>
                        <a:t>信頼</a:t>
                      </a:r>
                      <a:r>
                        <a:rPr lang="ja-JP" altLang="en-US" sz="1400" u="none" strike="noStrike" dirty="0">
                          <a:effectLst/>
                        </a:rPr>
                        <a:t>区間</a:t>
                      </a:r>
                      <a:endParaRPr lang="ja-JP" altLang="en-US" sz="1400" b="0" i="0" u="none" strike="noStrike" dirty="0">
                        <a:solidFill>
                          <a:srgbClr val="000000"/>
                        </a:solidFill>
                        <a:effectLst/>
                        <a:latin typeface="MS Gothic" panose="020B0609070205080204" pitchFamily="49" charset="-128"/>
                        <a:ea typeface="MS Gothic" panose="020B0609070205080204" pitchFamily="49" charset="-128"/>
                      </a:endParaRPr>
                    </a:p>
                  </a:txBody>
                  <a:tcPr marL="7144" marR="7144" marT="7144" marB="0" anchor="b"/>
                </a:tc>
                <a:tc hMerge="1">
                  <a:txBody>
                    <a:bodyPr/>
                    <a:lstStyle/>
                    <a:p>
                      <a:endParaRPr kumimoji="1" lang="ja-JP" altLang="en-US"/>
                    </a:p>
                  </a:txBody>
                  <a:tcPr/>
                </a:tc>
              </a:tr>
              <a:tr h="212884">
                <a:tc gridSpan="2" vMerge="1">
                  <a:txBody>
                    <a:bodyPr/>
                    <a:lstStyle/>
                    <a:p>
                      <a:endParaRPr kumimoji="1" lang="ja-JP" altLang="en-US"/>
                    </a:p>
                  </a:txBody>
                  <a:tcPr/>
                </a:tc>
                <a:tc hMerge="1"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b"/>
                      <a:r>
                        <a:rPr lang="ja-JP" altLang="en-US" sz="1400" u="none" strike="noStrike">
                          <a:effectLst/>
                        </a:rPr>
                        <a:t>下限</a:t>
                      </a:r>
                      <a:endParaRPr lang="ja-JP" altLang="en-US"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b"/>
                </a:tc>
                <a:tc>
                  <a:txBody>
                    <a:bodyPr/>
                    <a:lstStyle/>
                    <a:p>
                      <a:pPr algn="ctr" fontAlgn="b"/>
                      <a:r>
                        <a:rPr lang="ja-JP" altLang="en-US" sz="1400" u="none" strike="noStrike">
                          <a:effectLst/>
                        </a:rPr>
                        <a:t>上限</a:t>
                      </a:r>
                      <a:endParaRPr lang="ja-JP" altLang="en-US"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b"/>
                </a:tc>
              </a:tr>
              <a:tr h="418624">
                <a:tc rowSpan="2">
                  <a:txBody>
                    <a:bodyPr/>
                    <a:lstStyle/>
                    <a:p>
                      <a:pPr algn="l" fontAlgn="t"/>
                      <a:r>
                        <a:rPr lang="ja-JP" altLang="en-US" sz="1400" u="none" strike="noStrike">
                          <a:effectLst/>
                        </a:rPr>
                        <a:t>合計</a:t>
                      </a:r>
                      <a:endParaRPr lang="ja-JP" altLang="en-US"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tc>
                <a:tc>
                  <a:txBody>
                    <a:bodyPr/>
                    <a:lstStyle/>
                    <a:p>
                      <a:pPr algn="l" fontAlgn="t"/>
                      <a:r>
                        <a:rPr lang="ja-JP" altLang="en-US" sz="1400" u="none" strike="noStrike" dirty="0">
                          <a:effectLst/>
                        </a:rPr>
                        <a:t>等分散</a:t>
                      </a:r>
                      <a:r>
                        <a:rPr lang="ja-JP" altLang="en-US" sz="1400" u="none" strike="noStrike" dirty="0" smtClean="0">
                          <a:effectLst/>
                        </a:rPr>
                        <a:t>を</a:t>
                      </a:r>
                      <a:endParaRPr lang="en-US" altLang="ja-JP" sz="1400" u="none" strike="noStrike" dirty="0" smtClean="0">
                        <a:effectLst/>
                      </a:endParaRPr>
                    </a:p>
                    <a:p>
                      <a:pPr algn="l" fontAlgn="t"/>
                      <a:r>
                        <a:rPr lang="ja-JP" altLang="en-US" sz="1400" u="none" strike="noStrike" dirty="0" smtClean="0">
                          <a:effectLst/>
                        </a:rPr>
                        <a:t>仮定</a:t>
                      </a:r>
                      <a:r>
                        <a:rPr lang="ja-JP" altLang="en-US" sz="1400" u="none" strike="noStrike" dirty="0">
                          <a:effectLst/>
                        </a:rPr>
                        <a:t>する</a:t>
                      </a:r>
                      <a:endParaRPr lang="ja-JP" altLang="en-US" sz="1400" b="0" i="0" u="none" strike="noStrike" dirty="0">
                        <a:solidFill>
                          <a:srgbClr val="000000"/>
                        </a:solidFill>
                        <a:effectLst/>
                        <a:latin typeface="MS Gothic" panose="020B0609070205080204" pitchFamily="49" charset="-128"/>
                        <a:ea typeface="MS Gothic" panose="020B0609070205080204" pitchFamily="49" charset="-128"/>
                      </a:endParaRPr>
                    </a:p>
                  </a:txBody>
                  <a:tcPr marL="7144" marR="7144" marT="7144" marB="0"/>
                </a:tc>
                <a:tc>
                  <a:txBody>
                    <a:bodyPr/>
                    <a:lstStyle/>
                    <a:p>
                      <a:pPr algn="r" fontAlgn="ctr"/>
                      <a:r>
                        <a:rPr lang="en-US" altLang="ja-JP" sz="1400" u="none" strike="noStrike">
                          <a:effectLst/>
                        </a:rPr>
                        <a:t>4.359</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c>
                  <a:txBody>
                    <a:bodyPr/>
                    <a:lstStyle/>
                    <a:p>
                      <a:pPr algn="r" fontAlgn="ctr"/>
                      <a:r>
                        <a:rPr lang="en-US" altLang="ja-JP" sz="1400" u="none" strike="noStrike">
                          <a:effectLst/>
                        </a:rPr>
                        <a:t>.056</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c>
                  <a:txBody>
                    <a:bodyPr/>
                    <a:lstStyle/>
                    <a:p>
                      <a:pPr algn="r" fontAlgn="ctr"/>
                      <a:r>
                        <a:rPr lang="en-US" altLang="ja-JP" sz="1400" u="none" strike="noStrike" dirty="0">
                          <a:effectLst/>
                        </a:rPr>
                        <a:t>-.626</a:t>
                      </a:r>
                      <a:endParaRPr lang="en-US" altLang="ja-JP" sz="1400" b="0" i="0" u="none" strike="noStrike" dirty="0">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c>
                  <a:txBody>
                    <a:bodyPr/>
                    <a:lstStyle/>
                    <a:p>
                      <a:pPr algn="r" fontAlgn="ctr"/>
                      <a:r>
                        <a:rPr lang="en-US" altLang="ja-JP" sz="1400" u="none" strike="noStrike">
                          <a:effectLst/>
                        </a:rPr>
                        <a:t>14</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c>
                  <a:txBody>
                    <a:bodyPr/>
                    <a:lstStyle/>
                    <a:p>
                      <a:pPr algn="r" fontAlgn="ctr"/>
                      <a:r>
                        <a:rPr lang="en-US" altLang="ja-JP" sz="1400" u="none" strike="noStrike">
                          <a:effectLst/>
                        </a:rPr>
                        <a:t>.541</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c>
                  <a:txBody>
                    <a:bodyPr/>
                    <a:lstStyle/>
                    <a:p>
                      <a:pPr algn="r" fontAlgn="ctr"/>
                      <a:r>
                        <a:rPr lang="en-US" altLang="ja-JP" sz="1400" u="none" strike="noStrike">
                          <a:effectLst/>
                        </a:rPr>
                        <a:t>-.538</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c>
                  <a:txBody>
                    <a:bodyPr/>
                    <a:lstStyle/>
                    <a:p>
                      <a:pPr algn="r" fontAlgn="ctr"/>
                      <a:r>
                        <a:rPr lang="en-US" altLang="ja-JP" sz="1400" u="none" strike="noStrike">
                          <a:effectLst/>
                        </a:rPr>
                        <a:t>.860</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c>
                  <a:txBody>
                    <a:bodyPr/>
                    <a:lstStyle/>
                    <a:p>
                      <a:pPr algn="r" fontAlgn="ctr"/>
                      <a:r>
                        <a:rPr lang="en-US" altLang="ja-JP" sz="1400" u="none" strike="noStrike">
                          <a:effectLst/>
                        </a:rPr>
                        <a:t>-2.383</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c>
                  <a:txBody>
                    <a:bodyPr/>
                    <a:lstStyle/>
                    <a:p>
                      <a:pPr algn="r" fontAlgn="ctr"/>
                      <a:r>
                        <a:rPr lang="en-US" altLang="ja-JP" sz="1400" u="none" strike="noStrike">
                          <a:effectLst/>
                        </a:rPr>
                        <a:t>1.306</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r>
              <a:tr h="418624">
                <a:tc vMerge="1">
                  <a:txBody>
                    <a:bodyPr/>
                    <a:lstStyle/>
                    <a:p>
                      <a:endParaRPr kumimoji="1" lang="ja-JP" altLang="en-US"/>
                    </a:p>
                  </a:txBody>
                  <a:tcPr/>
                </a:tc>
                <a:tc>
                  <a:txBody>
                    <a:bodyPr/>
                    <a:lstStyle/>
                    <a:p>
                      <a:pPr algn="l" fontAlgn="t"/>
                      <a:r>
                        <a:rPr lang="ja-JP" altLang="en-US" sz="1400" u="none" strike="noStrike" dirty="0">
                          <a:effectLst/>
                        </a:rPr>
                        <a:t>等分散</a:t>
                      </a:r>
                      <a:r>
                        <a:rPr lang="ja-JP" altLang="en-US" sz="1400" u="none" strike="noStrike" dirty="0" smtClean="0">
                          <a:effectLst/>
                        </a:rPr>
                        <a:t>を</a:t>
                      </a:r>
                      <a:endParaRPr lang="en-US" altLang="ja-JP" sz="1400" u="none" strike="noStrike" dirty="0" smtClean="0">
                        <a:effectLst/>
                      </a:endParaRPr>
                    </a:p>
                    <a:p>
                      <a:pPr algn="l" fontAlgn="t"/>
                      <a:r>
                        <a:rPr lang="ja-JP" altLang="en-US" sz="1400" u="none" strike="noStrike" dirty="0" smtClean="0">
                          <a:effectLst/>
                        </a:rPr>
                        <a:t>仮定</a:t>
                      </a:r>
                      <a:r>
                        <a:rPr lang="ja-JP" altLang="en-US" sz="1400" u="none" strike="noStrike" dirty="0">
                          <a:effectLst/>
                        </a:rPr>
                        <a:t>しない</a:t>
                      </a:r>
                      <a:endParaRPr lang="ja-JP" altLang="en-US" sz="1400" b="0" i="0" u="none" strike="noStrike" dirty="0">
                        <a:solidFill>
                          <a:srgbClr val="000000"/>
                        </a:solidFill>
                        <a:effectLst/>
                        <a:latin typeface="MS Gothic" panose="020B0609070205080204" pitchFamily="49" charset="-128"/>
                        <a:ea typeface="MS Gothic" panose="020B0609070205080204" pitchFamily="49" charset="-128"/>
                      </a:endParaRPr>
                    </a:p>
                  </a:txBody>
                  <a:tcPr marL="7144" marR="7144" marT="7144" marB="0"/>
                </a:tc>
                <a:tc>
                  <a:txBody>
                    <a:bodyPr/>
                    <a:lstStyle/>
                    <a:p>
                      <a:pPr algn="l" fontAlgn="ctr"/>
                      <a:r>
                        <a:rPr lang="ja-JP" altLang="en-US" sz="1400" u="none" strike="noStrike">
                          <a:effectLst/>
                        </a:rPr>
                        <a:t>　</a:t>
                      </a:r>
                      <a:endParaRPr lang="ja-JP" altLang="en-US"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c>
                  <a:txBody>
                    <a:bodyPr/>
                    <a:lstStyle/>
                    <a:p>
                      <a:pPr algn="l" fontAlgn="ctr"/>
                      <a:r>
                        <a:rPr lang="ja-JP" altLang="en-US" sz="1400" u="none" strike="noStrike">
                          <a:effectLst/>
                        </a:rPr>
                        <a:t>　</a:t>
                      </a:r>
                      <a:endParaRPr lang="ja-JP" altLang="en-US"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c>
                  <a:txBody>
                    <a:bodyPr/>
                    <a:lstStyle/>
                    <a:p>
                      <a:pPr algn="r" fontAlgn="ctr"/>
                      <a:r>
                        <a:rPr lang="en-US" altLang="ja-JP" sz="1400" u="none" strike="noStrike">
                          <a:effectLst/>
                        </a:rPr>
                        <a:t>-1.339</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c>
                  <a:txBody>
                    <a:bodyPr/>
                    <a:lstStyle/>
                    <a:p>
                      <a:pPr algn="r" fontAlgn="ctr"/>
                      <a:r>
                        <a:rPr lang="en-US" altLang="ja-JP" sz="1400" u="none" strike="noStrike">
                          <a:effectLst/>
                        </a:rPr>
                        <a:t>12.000</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c>
                  <a:txBody>
                    <a:bodyPr/>
                    <a:lstStyle/>
                    <a:p>
                      <a:pPr algn="r" fontAlgn="ctr"/>
                      <a:r>
                        <a:rPr lang="en-US" altLang="ja-JP" sz="1400" u="none" strike="noStrike">
                          <a:effectLst/>
                        </a:rPr>
                        <a:t>.205</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c>
                  <a:txBody>
                    <a:bodyPr/>
                    <a:lstStyle/>
                    <a:p>
                      <a:pPr algn="r" fontAlgn="ctr"/>
                      <a:r>
                        <a:rPr lang="en-US" altLang="ja-JP" sz="1400" u="none" strike="noStrike">
                          <a:effectLst/>
                        </a:rPr>
                        <a:t>-.538</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c>
                  <a:txBody>
                    <a:bodyPr/>
                    <a:lstStyle/>
                    <a:p>
                      <a:pPr algn="r" fontAlgn="ctr"/>
                      <a:r>
                        <a:rPr lang="en-US" altLang="ja-JP" sz="1400" u="none" strike="noStrike">
                          <a:effectLst/>
                        </a:rPr>
                        <a:t>.402</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c>
                  <a:txBody>
                    <a:bodyPr/>
                    <a:lstStyle/>
                    <a:p>
                      <a:pPr algn="r" fontAlgn="ctr"/>
                      <a:r>
                        <a:rPr lang="en-US" altLang="ja-JP" sz="1400" u="none" strike="noStrike">
                          <a:effectLst/>
                        </a:rPr>
                        <a:t>-1.415</a:t>
                      </a:r>
                      <a:endParaRPr lang="en-US" altLang="ja-JP" sz="1400" b="0" i="0" u="none" strike="noStrike">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c>
                  <a:txBody>
                    <a:bodyPr/>
                    <a:lstStyle/>
                    <a:p>
                      <a:pPr algn="r" fontAlgn="ctr"/>
                      <a:r>
                        <a:rPr lang="en-US" altLang="ja-JP" sz="1400" u="none" strike="noStrike" dirty="0">
                          <a:effectLst/>
                        </a:rPr>
                        <a:t>.338</a:t>
                      </a:r>
                      <a:endParaRPr lang="en-US" altLang="ja-JP" sz="1400" b="0" i="0" u="none" strike="noStrike" dirty="0">
                        <a:solidFill>
                          <a:srgbClr val="000000"/>
                        </a:solidFill>
                        <a:effectLst/>
                        <a:latin typeface="MS Gothic" panose="020B0609070205080204" pitchFamily="49" charset="-128"/>
                        <a:ea typeface="MS Gothic" panose="020B0609070205080204" pitchFamily="49" charset="-128"/>
                      </a:endParaRPr>
                    </a:p>
                  </a:txBody>
                  <a:tcPr marL="7144" marR="7144" marT="7144" marB="0" anchor="ctr"/>
                </a:tc>
              </a:tr>
            </a:tbl>
          </a:graphicData>
        </a:graphic>
      </p:graphicFrame>
      <p:sp>
        <p:nvSpPr>
          <p:cNvPr id="9" name="円/楕円 8"/>
          <p:cNvSpPr/>
          <p:nvPr/>
        </p:nvSpPr>
        <p:spPr>
          <a:xfrm>
            <a:off x="1893574" y="4285355"/>
            <a:ext cx="1510444" cy="378042"/>
          </a:xfrm>
          <a:prstGeom prst="ellipse">
            <a:avLst/>
          </a:prstGeom>
          <a:noFill/>
          <a:ln w="38100">
            <a:solidFill>
              <a:srgbClr val="0070C0"/>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ja-JP" altLang="en-US" sz="1350"/>
          </a:p>
        </p:txBody>
      </p:sp>
      <p:sp>
        <p:nvSpPr>
          <p:cNvPr id="12" name="角丸四角形 11"/>
          <p:cNvSpPr/>
          <p:nvPr/>
        </p:nvSpPr>
        <p:spPr>
          <a:xfrm>
            <a:off x="3404017" y="4320745"/>
            <a:ext cx="2117036" cy="307262"/>
          </a:xfrm>
          <a:prstGeom prst="round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350"/>
          </a:p>
        </p:txBody>
      </p:sp>
      <p:sp>
        <p:nvSpPr>
          <p:cNvPr id="13" name="1 つの角を切り取った四角形 12"/>
          <p:cNvSpPr/>
          <p:nvPr/>
        </p:nvSpPr>
        <p:spPr>
          <a:xfrm>
            <a:off x="5185589" y="1641337"/>
            <a:ext cx="3550907" cy="1002473"/>
          </a:xfrm>
          <a:prstGeom prst="snip1Rect">
            <a:avLst/>
          </a:prstGeom>
        </p:spPr>
        <p:style>
          <a:lnRef idx="2">
            <a:schemeClr val="accent5"/>
          </a:lnRef>
          <a:fillRef idx="1">
            <a:schemeClr val="lt1"/>
          </a:fillRef>
          <a:effectRef idx="0">
            <a:schemeClr val="accent5"/>
          </a:effectRef>
          <a:fontRef idx="minor">
            <a:schemeClr val="dk1"/>
          </a:fontRef>
        </p:style>
        <p:txBody>
          <a:bodyPr rtlCol="0" anchor="ctr"/>
          <a:lstStyle/>
          <a:p>
            <a:pPr lvl="0"/>
            <a:r>
              <a:rPr lang="ja-JP" altLang="en-US" sz="1350" dirty="0">
                <a:solidFill>
                  <a:prstClr val="black"/>
                </a:solidFill>
              </a:rPr>
              <a:t>自由度</a:t>
            </a:r>
            <a:r>
              <a:rPr lang="en-US" altLang="ja-JP" sz="1350" dirty="0">
                <a:solidFill>
                  <a:prstClr val="black"/>
                </a:solidFill>
              </a:rPr>
              <a:t>14,</a:t>
            </a:r>
            <a:r>
              <a:rPr lang="ja-JP" altLang="en-US" sz="1350" dirty="0">
                <a:solidFill>
                  <a:prstClr val="black"/>
                </a:solidFill>
              </a:rPr>
              <a:t>　</a:t>
            </a:r>
            <a:r>
              <a:rPr lang="en-US" altLang="ja-JP" sz="1350" dirty="0">
                <a:solidFill>
                  <a:prstClr val="black"/>
                </a:solidFill>
              </a:rPr>
              <a:t>t</a:t>
            </a:r>
            <a:r>
              <a:rPr lang="ja-JP" altLang="en-US" sz="1350" dirty="0">
                <a:solidFill>
                  <a:prstClr val="black"/>
                </a:solidFill>
              </a:rPr>
              <a:t>値</a:t>
            </a:r>
            <a:r>
              <a:rPr lang="en-US" altLang="ja-JP" sz="1350" dirty="0">
                <a:solidFill>
                  <a:prstClr val="black"/>
                </a:solidFill>
              </a:rPr>
              <a:t>-0.626,</a:t>
            </a:r>
            <a:r>
              <a:rPr lang="ja-JP" altLang="en-US" sz="1350" dirty="0">
                <a:solidFill>
                  <a:prstClr val="black"/>
                </a:solidFill>
              </a:rPr>
              <a:t>　</a:t>
            </a:r>
            <a:endParaRPr lang="en-US" altLang="ja-JP" sz="1350" dirty="0">
              <a:solidFill>
                <a:prstClr val="black"/>
              </a:solidFill>
            </a:endParaRPr>
          </a:p>
          <a:p>
            <a:pPr lvl="0"/>
            <a:r>
              <a:rPr lang="ja-JP" altLang="en-US" sz="1350" dirty="0">
                <a:solidFill>
                  <a:prstClr val="black"/>
                </a:solidFill>
              </a:rPr>
              <a:t>有意確率</a:t>
            </a:r>
            <a:r>
              <a:rPr lang="en-US" altLang="ja-JP" sz="1350" dirty="0">
                <a:solidFill>
                  <a:prstClr val="black"/>
                </a:solidFill>
              </a:rPr>
              <a:t>0.541&gt;0.05</a:t>
            </a:r>
            <a:r>
              <a:rPr lang="ja-JP" altLang="en-US" sz="1350" dirty="0">
                <a:solidFill>
                  <a:prstClr val="black"/>
                </a:solidFill>
              </a:rPr>
              <a:t>なので、統計的に非有意。</a:t>
            </a:r>
            <a:endParaRPr lang="en-US" altLang="ja-JP" sz="1350" dirty="0">
              <a:solidFill>
                <a:prstClr val="black"/>
              </a:solidFill>
            </a:endParaRPr>
          </a:p>
          <a:p>
            <a:pPr lvl="0"/>
            <a:r>
              <a:rPr lang="ja-JP" altLang="en-US" sz="1350" dirty="0">
                <a:solidFill>
                  <a:prstClr val="black"/>
                </a:solidFill>
              </a:rPr>
              <a:t>帰無仮説は棄却されない。</a:t>
            </a:r>
          </a:p>
        </p:txBody>
      </p:sp>
    </p:spTree>
    <p:extLst>
      <p:ext uri="{BB962C8B-B14F-4D97-AF65-F5344CB8AC3E}">
        <p14:creationId xmlns:p14="http://schemas.microsoft.com/office/powerpoint/2010/main" val="9977073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dirty="0"/>
          </a:p>
        </p:txBody>
      </p:sp>
      <p:sp>
        <p:nvSpPr>
          <p:cNvPr id="3" name="コンテンツ プレースホルダー 2"/>
          <p:cNvSpPr>
            <a:spLocks noGrp="1"/>
          </p:cNvSpPr>
          <p:nvPr>
            <p:ph idx="1"/>
          </p:nvPr>
        </p:nvSpPr>
        <p:spPr>
          <a:xfrm>
            <a:off x="785191" y="2651263"/>
            <a:ext cx="7730159" cy="2267210"/>
          </a:xfrm>
        </p:spPr>
        <p:txBody>
          <a:bodyPr/>
          <a:lstStyle/>
          <a:p>
            <a:endParaRPr kumimoji="1" lang="ja-JP" altLang="en-US" dirty="0"/>
          </a:p>
        </p:txBody>
      </p:sp>
      <p:sp>
        <p:nvSpPr>
          <p:cNvPr id="6" name="正方形/長方形 5"/>
          <p:cNvSpPr/>
          <p:nvPr/>
        </p:nvSpPr>
        <p:spPr>
          <a:xfrm>
            <a:off x="1503775" y="1654969"/>
            <a:ext cx="5778642" cy="161252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r>
              <a:rPr lang="ja-JP" altLang="en-US" sz="1350" dirty="0"/>
              <a:t>仮説③　広告の内容に興味を持っている人は、興味を持っていない人と比べ</a:t>
            </a:r>
            <a:endParaRPr lang="en-US" altLang="ja-JP" sz="1350" dirty="0"/>
          </a:p>
          <a:p>
            <a:r>
              <a:rPr lang="en-US" altLang="ja-JP" sz="1350" dirty="0"/>
              <a:t>                </a:t>
            </a:r>
            <a:r>
              <a:rPr lang="ja-JP" altLang="en-US" sz="1350" u="sng" dirty="0"/>
              <a:t>広告の内容の</a:t>
            </a:r>
            <a:r>
              <a:rPr lang="ja-JP" altLang="en-US" sz="1500" b="1" u="sng" dirty="0"/>
              <a:t>理解度</a:t>
            </a:r>
            <a:r>
              <a:rPr lang="ja-JP" altLang="en-US" sz="1350" u="sng" dirty="0"/>
              <a:t>が高い</a:t>
            </a:r>
            <a:r>
              <a:rPr lang="ja-JP" altLang="en-US" sz="1350" dirty="0"/>
              <a:t>。</a:t>
            </a:r>
            <a:endParaRPr lang="en-US" altLang="ja-JP" sz="1350" dirty="0"/>
          </a:p>
        </p:txBody>
      </p:sp>
      <p:sp>
        <p:nvSpPr>
          <p:cNvPr id="7" name="乗算記号 6"/>
          <p:cNvSpPr/>
          <p:nvPr/>
        </p:nvSpPr>
        <p:spPr>
          <a:xfrm>
            <a:off x="3459078" y="739418"/>
            <a:ext cx="1868036" cy="1628696"/>
          </a:xfrm>
          <a:prstGeom prst="mathMultiply">
            <a:avLst/>
          </a:prstGeom>
          <a:solidFill>
            <a:srgbClr val="002060"/>
          </a:solidFill>
        </p:spPr>
        <p:style>
          <a:lnRef idx="3">
            <a:schemeClr val="lt1"/>
          </a:lnRef>
          <a:fillRef idx="1">
            <a:schemeClr val="accent6"/>
          </a:fillRef>
          <a:effectRef idx="1">
            <a:schemeClr val="accent6"/>
          </a:effectRef>
          <a:fontRef idx="minor">
            <a:schemeClr val="lt1"/>
          </a:fontRef>
        </p:style>
        <p:txBody>
          <a:bodyPr rtlCol="0" anchor="ctr"/>
          <a:lstStyle/>
          <a:p>
            <a:pPr algn="ctr"/>
            <a:endParaRPr lang="ja-JP" altLang="en-US" sz="1350"/>
          </a:p>
        </p:txBody>
      </p:sp>
    </p:spTree>
    <p:extLst>
      <p:ext uri="{BB962C8B-B14F-4D97-AF65-F5344CB8AC3E}">
        <p14:creationId xmlns:p14="http://schemas.microsoft.com/office/powerpoint/2010/main" val="1535489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2100" dirty="0"/>
              <a:t>仮説③の検証結果から分かること</a:t>
            </a:r>
            <a:endParaRPr lang="ja-JP" altLang="en-US" sz="2100" dirty="0"/>
          </a:p>
        </p:txBody>
      </p:sp>
      <p:sp>
        <p:nvSpPr>
          <p:cNvPr id="3" name="コンテンツ プレースホルダー 2"/>
          <p:cNvSpPr>
            <a:spLocks noGrp="1"/>
          </p:cNvSpPr>
          <p:nvPr>
            <p:ph idx="1"/>
          </p:nvPr>
        </p:nvSpPr>
        <p:spPr/>
        <p:txBody>
          <a:bodyPr/>
          <a:lstStyle/>
          <a:p>
            <a:pPr marL="0" indent="0" algn="ctr">
              <a:buNone/>
            </a:pPr>
            <a:r>
              <a:rPr lang="ja-JP" altLang="en-US" dirty="0"/>
              <a:t>広告の内容に興味を持っていた人と</a:t>
            </a:r>
          </a:p>
          <a:p>
            <a:pPr marL="0" indent="0" algn="ctr">
              <a:buNone/>
            </a:pPr>
            <a:r>
              <a:rPr lang="ja-JP" altLang="en-US" dirty="0"/>
              <a:t>興味を持っていなかった人とで</a:t>
            </a:r>
            <a:endParaRPr lang="en-US" altLang="ja-JP" dirty="0"/>
          </a:p>
          <a:p>
            <a:pPr marL="0" indent="0" algn="ctr">
              <a:buNone/>
            </a:pPr>
            <a:r>
              <a:rPr lang="ja-JP" altLang="en-US" dirty="0"/>
              <a:t>広告の内容の理解度に</a:t>
            </a:r>
            <a:r>
              <a:rPr lang="ja-JP" altLang="en-US" u="sng" dirty="0"/>
              <a:t>差があるとは言えない。</a:t>
            </a:r>
            <a:endParaRPr lang="en-US" altLang="ja-JP" u="sng" dirty="0"/>
          </a:p>
          <a:p>
            <a:pPr algn="ctr"/>
            <a:endParaRPr lang="en-US" altLang="ja-JP" u="sng" dirty="0"/>
          </a:p>
          <a:p>
            <a:endParaRPr kumimoji="1" lang="ja-JP" altLang="en-US" dirty="0"/>
          </a:p>
        </p:txBody>
      </p:sp>
      <p:sp>
        <p:nvSpPr>
          <p:cNvPr id="4" name="角丸四角形 3"/>
          <p:cNvSpPr/>
          <p:nvPr/>
        </p:nvSpPr>
        <p:spPr>
          <a:xfrm>
            <a:off x="2078156" y="3702394"/>
            <a:ext cx="4987689" cy="105787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ja-JP" altLang="en-US" sz="1350" dirty="0"/>
              <a:t>広告を貼る時には</a:t>
            </a:r>
            <a:r>
              <a:rPr lang="ja-JP" altLang="en-US" sz="1350" u="sng" dirty="0"/>
              <a:t>興味の有無が理解度に与える影響</a:t>
            </a:r>
            <a:r>
              <a:rPr lang="ja-JP" altLang="en-US" sz="1350" dirty="0"/>
              <a:t>を</a:t>
            </a:r>
            <a:endParaRPr lang="en-US" altLang="ja-JP" sz="1350" dirty="0"/>
          </a:p>
          <a:p>
            <a:pPr algn="ctr"/>
            <a:r>
              <a:rPr lang="ja-JP" altLang="en-US" sz="1350" dirty="0"/>
              <a:t>考慮しなくて良い。</a:t>
            </a:r>
            <a:endParaRPr lang="ja-JP" altLang="en-US" sz="1350" dirty="0"/>
          </a:p>
        </p:txBody>
      </p:sp>
      <p:sp>
        <p:nvSpPr>
          <p:cNvPr id="5" name="下矢印 4"/>
          <p:cNvSpPr/>
          <p:nvPr/>
        </p:nvSpPr>
        <p:spPr>
          <a:xfrm>
            <a:off x="4308743" y="2907640"/>
            <a:ext cx="526514" cy="63654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350"/>
          </a:p>
        </p:txBody>
      </p:sp>
    </p:spTree>
    <p:extLst>
      <p:ext uri="{BB962C8B-B14F-4D97-AF65-F5344CB8AC3E}">
        <p14:creationId xmlns:p14="http://schemas.microsoft.com/office/powerpoint/2010/main" val="60712450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棄却になった原因と考察</a:t>
            </a:r>
            <a:endParaRPr kumimoji="1" lang="ja-JP" altLang="en-US" dirty="0"/>
          </a:p>
        </p:txBody>
      </p:sp>
      <p:sp>
        <p:nvSpPr>
          <p:cNvPr id="3" name="コンテンツ プレースホルダー 2"/>
          <p:cNvSpPr>
            <a:spLocks noGrp="1"/>
          </p:cNvSpPr>
          <p:nvPr>
            <p:ph idx="1"/>
          </p:nvPr>
        </p:nvSpPr>
        <p:spPr/>
        <p:txBody>
          <a:bodyPr/>
          <a:lstStyle/>
          <a:p>
            <a:pPr marL="0" indent="0">
              <a:buNone/>
            </a:pPr>
            <a:r>
              <a:rPr lang="ja-JP" altLang="en-US" dirty="0" smtClean="0"/>
              <a:t>仮説②</a:t>
            </a:r>
            <a:endParaRPr lang="en-US" altLang="ja-JP" dirty="0" smtClean="0"/>
          </a:p>
          <a:p>
            <a:pPr marL="0" indent="0">
              <a:buNone/>
            </a:pPr>
            <a:r>
              <a:rPr lang="ja-JP" altLang="en-US" dirty="0" smtClean="0"/>
              <a:t>トイレ</a:t>
            </a:r>
            <a:r>
              <a:rPr lang="ja-JP" altLang="en-US" dirty="0"/>
              <a:t>以外の場所で該当する広告を見たという人が非常に少なく、検定することが困難だった</a:t>
            </a:r>
            <a:r>
              <a:rPr lang="ja-JP" altLang="en-US" dirty="0" smtClean="0"/>
              <a:t>。</a:t>
            </a:r>
            <a:endParaRPr lang="en-US" altLang="ja-JP" dirty="0" smtClean="0"/>
          </a:p>
          <a:p>
            <a:pPr marL="0" indent="0">
              <a:buNone/>
            </a:pPr>
            <a:endParaRPr kumimoji="1" lang="en-US" altLang="ja-JP" dirty="0"/>
          </a:p>
          <a:p>
            <a:pPr marL="0" indent="0">
              <a:buNone/>
            </a:pPr>
            <a:r>
              <a:rPr lang="ja-JP" altLang="en-US" dirty="0" smtClean="0"/>
              <a:t>仮説③</a:t>
            </a:r>
            <a:endParaRPr lang="en-US" altLang="ja-JP" dirty="0" smtClean="0"/>
          </a:p>
          <a:p>
            <a:pPr marL="0" indent="0">
              <a:buNone/>
            </a:pPr>
            <a:r>
              <a:rPr lang="ja-JP" altLang="en-US" dirty="0"/>
              <a:t>調査方法の失敗：なるべく普段と同じような状況で広告を見てもらえるよう試みたが、失敗してしまった。</a:t>
            </a:r>
            <a:endParaRPr kumimoji="1" lang="ja-JP" altLang="en-US" dirty="0"/>
          </a:p>
        </p:txBody>
      </p:sp>
      <p:sp>
        <p:nvSpPr>
          <p:cNvPr id="4" name="日付プレースホルダー 3"/>
          <p:cNvSpPr>
            <a:spLocks noGrp="1"/>
          </p:cNvSpPr>
          <p:nvPr>
            <p:ph type="dt" sz="half" idx="10"/>
          </p:nvPr>
        </p:nvSpPr>
        <p:spPr/>
        <p:txBody>
          <a:bodyPr/>
          <a:lstStyle/>
          <a:p>
            <a:fld id="{75316324-D941-4637-BD14-863C45C8638B}" type="datetime1">
              <a:rPr lang="ja-JP" altLang="en-US" smtClean="0">
                <a:solidFill>
                  <a:prstClr val="black"/>
                </a:solidFill>
              </a:rPr>
              <a:t>2016/12/14</a:t>
            </a:fld>
            <a:endParaRPr lang="ja-JP" altLang="en-US">
              <a:solidFill>
                <a:prstClr val="black"/>
              </a:solidFill>
            </a:endParaRPr>
          </a:p>
        </p:txBody>
      </p:sp>
      <p:sp>
        <p:nvSpPr>
          <p:cNvPr id="5" name="スライド番号プレースホルダー 4"/>
          <p:cNvSpPr>
            <a:spLocks noGrp="1"/>
          </p:cNvSpPr>
          <p:nvPr>
            <p:ph type="sldNum" sz="quarter" idx="12"/>
          </p:nvPr>
        </p:nvSpPr>
        <p:spPr/>
        <p:txBody>
          <a:bodyPr/>
          <a:lstStyle/>
          <a:p>
            <a:fld id="{90B25B1D-70A2-4497-8D97-86880F558029}" type="slidenum">
              <a:rPr lang="ja-JP" altLang="en-US" smtClean="0">
                <a:solidFill>
                  <a:prstClr val="black"/>
                </a:solidFill>
              </a:rPr>
              <a:pPr/>
              <a:t>56</a:t>
            </a:fld>
            <a:endParaRPr lang="ja-JP" altLang="en-US">
              <a:solidFill>
                <a:prstClr val="black"/>
              </a:solidFill>
            </a:endParaRPr>
          </a:p>
        </p:txBody>
      </p:sp>
    </p:spTree>
    <p:extLst>
      <p:ext uri="{BB962C8B-B14F-4D97-AF65-F5344CB8AC3E}">
        <p14:creationId xmlns:p14="http://schemas.microsoft.com/office/powerpoint/2010/main" val="406825331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おまけ</a:t>
            </a:r>
            <a:endParaRPr kumimoji="1" lang="ja-JP" altLang="en-US" dirty="0"/>
          </a:p>
        </p:txBody>
      </p:sp>
      <p:pic>
        <p:nvPicPr>
          <p:cNvPr id="4" name="コンテンツ プレースホルダー 3"/>
          <p:cNvPicPr>
            <a:picLocks noGrp="1" noChangeAspect="1"/>
          </p:cNvPicPr>
          <p:nvPr>
            <p:ph idx="1"/>
          </p:nvPr>
        </p:nvPicPr>
        <p:blipFill>
          <a:blip r:embed="rId2"/>
          <a:stretch>
            <a:fillRect/>
          </a:stretch>
        </p:blipFill>
        <p:spPr>
          <a:xfrm>
            <a:off x="1594022" y="1441107"/>
            <a:ext cx="4868664" cy="3573493"/>
          </a:xfrm>
          <a:prstGeom prst="rect">
            <a:avLst/>
          </a:prstGeom>
        </p:spPr>
      </p:pic>
      <p:sp>
        <p:nvSpPr>
          <p:cNvPr id="5" name="テキスト ボックス 4"/>
          <p:cNvSpPr txBox="1"/>
          <p:nvPr/>
        </p:nvSpPr>
        <p:spPr>
          <a:xfrm>
            <a:off x="2326159" y="1094859"/>
            <a:ext cx="3549479" cy="715581"/>
          </a:xfrm>
          <a:prstGeom prst="rect">
            <a:avLst/>
          </a:prstGeom>
          <a:ln w="38100">
            <a:solidFill>
              <a:schemeClr val="accent1"/>
            </a:solidFill>
          </a:ln>
        </p:spPr>
        <p:style>
          <a:lnRef idx="2">
            <a:schemeClr val="accent5"/>
          </a:lnRef>
          <a:fillRef idx="1">
            <a:schemeClr val="lt1"/>
          </a:fillRef>
          <a:effectRef idx="0">
            <a:schemeClr val="accent5"/>
          </a:effectRef>
          <a:fontRef idx="minor">
            <a:schemeClr val="dk1"/>
          </a:fontRef>
        </p:style>
        <p:txBody>
          <a:bodyPr wrap="square" rtlCol="0">
            <a:spAutoFit/>
          </a:bodyPr>
          <a:lstStyle/>
          <a:p>
            <a:r>
              <a:rPr lang="ja-JP" altLang="en-US" sz="1350" dirty="0"/>
              <a:t>パターン</a:t>
            </a:r>
            <a:r>
              <a:rPr lang="en-US" altLang="ja-JP" sz="1350" dirty="0"/>
              <a:t>2</a:t>
            </a:r>
            <a:r>
              <a:rPr lang="ja-JP" altLang="en-US" sz="1350" dirty="0"/>
              <a:t> </a:t>
            </a:r>
            <a:r>
              <a:rPr lang="en-US" altLang="ja-JP" sz="1350" dirty="0"/>
              <a:t>(</a:t>
            </a:r>
            <a:r>
              <a:rPr lang="ja-JP" altLang="en-US" sz="1350" dirty="0"/>
              <a:t>トイレに行った人</a:t>
            </a:r>
            <a:r>
              <a:rPr lang="en-US" altLang="ja-JP" sz="1350" dirty="0"/>
              <a:t>) </a:t>
            </a:r>
            <a:r>
              <a:rPr lang="ja-JP" altLang="en-US" sz="1350" dirty="0"/>
              <a:t>の質問</a:t>
            </a:r>
            <a:endParaRPr lang="en-US" altLang="ja-JP" sz="1350" dirty="0"/>
          </a:p>
          <a:p>
            <a:pPr lvl="1"/>
            <a:r>
              <a:rPr lang="ja-JP" altLang="en-US" sz="1350" dirty="0"/>
              <a:t>Ｑ７</a:t>
            </a:r>
            <a:r>
              <a:rPr lang="ja-JP" altLang="en-US" sz="1350" dirty="0"/>
              <a:t>．トイレの個室内で広告を見た時</a:t>
            </a:r>
            <a:r>
              <a:rPr lang="ja-JP" altLang="en-US" sz="1350" dirty="0"/>
              <a:t>、</a:t>
            </a:r>
            <a:endParaRPr lang="en-US" altLang="ja-JP" sz="1350" dirty="0"/>
          </a:p>
          <a:p>
            <a:r>
              <a:rPr lang="ja-JP" altLang="en-US" sz="1350" dirty="0"/>
              <a:t>　</a:t>
            </a:r>
            <a:r>
              <a:rPr lang="ja-JP" altLang="en-US" sz="1350" dirty="0"/>
              <a:t>　　</a:t>
            </a:r>
            <a:r>
              <a:rPr lang="en-US" altLang="ja-JP" sz="1350" dirty="0"/>
              <a:t>	</a:t>
            </a:r>
            <a:r>
              <a:rPr lang="ja-JP" altLang="en-US" sz="1350" dirty="0"/>
              <a:t> しつこい</a:t>
            </a:r>
            <a:r>
              <a:rPr lang="ja-JP" altLang="en-US" sz="1350" dirty="0"/>
              <a:t>と思いましたか。</a:t>
            </a:r>
          </a:p>
        </p:txBody>
      </p:sp>
    </p:spTree>
    <p:extLst>
      <p:ext uri="{BB962C8B-B14F-4D97-AF65-F5344CB8AC3E}">
        <p14:creationId xmlns:p14="http://schemas.microsoft.com/office/powerpoint/2010/main" val="66700105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トイレ広告の特性まとめ</a:t>
            </a:r>
            <a:endParaRPr kumimoji="1" lang="ja-JP" altLang="en-US" dirty="0"/>
          </a:p>
        </p:txBody>
      </p:sp>
      <p:sp>
        <p:nvSpPr>
          <p:cNvPr id="3" name="コンテンツ プレースホルダー 2"/>
          <p:cNvSpPr>
            <a:spLocks noGrp="1"/>
          </p:cNvSpPr>
          <p:nvPr>
            <p:ph idx="1"/>
          </p:nvPr>
        </p:nvSpPr>
        <p:spPr/>
        <p:txBody>
          <a:bodyPr/>
          <a:lstStyle/>
          <a:p>
            <a:pPr marL="0" indent="0">
              <a:buNone/>
            </a:pPr>
            <a:r>
              <a:rPr lang="ja-JP" altLang="en-US" dirty="0"/>
              <a:t>①細かいターゲティングが可能</a:t>
            </a:r>
          </a:p>
          <a:p>
            <a:pPr marL="0" indent="0">
              <a:buNone/>
            </a:pPr>
            <a:r>
              <a:rPr lang="ja-JP" altLang="en-US" dirty="0"/>
              <a:t>②人前で読みにくいような広告も気にせず読める</a:t>
            </a:r>
          </a:p>
          <a:p>
            <a:pPr marL="0" indent="0">
              <a:buNone/>
            </a:pPr>
            <a:r>
              <a:rPr lang="ja-JP" altLang="en-US" dirty="0"/>
              <a:t>③外出が好きな消費者に届く</a:t>
            </a:r>
          </a:p>
          <a:p>
            <a:pPr marL="0" indent="0">
              <a:buNone/>
            </a:pPr>
            <a:r>
              <a:rPr kumimoji="1" lang="ja-JP" altLang="en-US" dirty="0" smtClean="0"/>
              <a:t>④</a:t>
            </a:r>
            <a:r>
              <a:rPr kumimoji="1" lang="en-US" altLang="ja-JP" dirty="0" smtClean="0"/>
              <a:t>OOH</a:t>
            </a:r>
            <a:r>
              <a:rPr kumimoji="1" lang="ja-JP" altLang="en-US" dirty="0" smtClean="0"/>
              <a:t>広告の中ではあまりない、認知に</a:t>
            </a:r>
            <a:r>
              <a:rPr lang="ja-JP" altLang="en-US" dirty="0"/>
              <a:t>長けて</a:t>
            </a:r>
            <a:r>
              <a:rPr lang="ja-JP" altLang="en-US" dirty="0" smtClean="0"/>
              <a:t>いる広告である</a:t>
            </a:r>
            <a:endParaRPr lang="en-US" altLang="ja-JP" dirty="0" smtClean="0"/>
          </a:p>
        </p:txBody>
      </p:sp>
      <p:sp>
        <p:nvSpPr>
          <p:cNvPr id="4" name="日付プレースホルダー 3"/>
          <p:cNvSpPr>
            <a:spLocks noGrp="1"/>
          </p:cNvSpPr>
          <p:nvPr>
            <p:ph type="dt" sz="half" idx="10"/>
          </p:nvPr>
        </p:nvSpPr>
        <p:spPr/>
        <p:txBody>
          <a:bodyPr/>
          <a:lstStyle/>
          <a:p>
            <a:fld id="{75316324-D941-4637-BD14-863C45C8638B}" type="datetime1">
              <a:rPr lang="ja-JP" altLang="en-US" smtClean="0">
                <a:solidFill>
                  <a:prstClr val="black"/>
                </a:solidFill>
              </a:rPr>
              <a:t>2016/12/14</a:t>
            </a:fld>
            <a:endParaRPr lang="ja-JP" altLang="en-US">
              <a:solidFill>
                <a:prstClr val="black"/>
              </a:solidFill>
            </a:endParaRPr>
          </a:p>
        </p:txBody>
      </p:sp>
      <p:sp>
        <p:nvSpPr>
          <p:cNvPr id="5" name="スライド番号プレースホルダー 4"/>
          <p:cNvSpPr>
            <a:spLocks noGrp="1"/>
          </p:cNvSpPr>
          <p:nvPr>
            <p:ph type="sldNum" sz="quarter" idx="12"/>
          </p:nvPr>
        </p:nvSpPr>
        <p:spPr/>
        <p:txBody>
          <a:bodyPr/>
          <a:lstStyle/>
          <a:p>
            <a:fld id="{90B25B1D-70A2-4497-8D97-86880F558029}" type="slidenum">
              <a:rPr lang="ja-JP" altLang="en-US" smtClean="0">
                <a:solidFill>
                  <a:prstClr val="black"/>
                </a:solidFill>
              </a:rPr>
              <a:pPr/>
              <a:t>58</a:t>
            </a:fld>
            <a:endParaRPr lang="ja-JP" altLang="en-US">
              <a:solidFill>
                <a:prstClr val="black"/>
              </a:solidFill>
            </a:endParaRPr>
          </a:p>
        </p:txBody>
      </p:sp>
    </p:spTree>
    <p:extLst>
      <p:ext uri="{BB962C8B-B14F-4D97-AF65-F5344CB8AC3E}">
        <p14:creationId xmlns:p14="http://schemas.microsoft.com/office/powerpoint/2010/main" val="421697227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学術的インプリケーション</a:t>
            </a:r>
            <a:endParaRPr kumimoji="1" lang="ja-JP" altLang="en-US" dirty="0"/>
          </a:p>
        </p:txBody>
      </p:sp>
      <p:sp>
        <p:nvSpPr>
          <p:cNvPr id="3" name="コンテンツ プレースホルダー 2"/>
          <p:cNvSpPr>
            <a:spLocks noGrp="1"/>
          </p:cNvSpPr>
          <p:nvPr>
            <p:ph idx="1"/>
          </p:nvPr>
        </p:nvSpPr>
        <p:spPr/>
        <p:txBody>
          <a:bodyPr>
            <a:normAutofit lnSpcReduction="10000"/>
          </a:bodyPr>
          <a:lstStyle/>
          <a:p>
            <a:r>
              <a:rPr kumimoji="1" lang="ja-JP" altLang="en-US" dirty="0" smtClean="0"/>
              <a:t>日本で研究されていなかったトイレ広告</a:t>
            </a:r>
            <a:r>
              <a:rPr lang="ja-JP" altLang="en-US" dirty="0"/>
              <a:t>と</a:t>
            </a:r>
            <a:r>
              <a:rPr lang="ja-JP" altLang="en-US" dirty="0" smtClean="0"/>
              <a:t>いう新しい広告媒体の開拓をする事ができた</a:t>
            </a:r>
            <a:endParaRPr lang="en-US" altLang="ja-JP" dirty="0" smtClean="0"/>
          </a:p>
          <a:p>
            <a:endParaRPr kumimoji="1" lang="en-US" altLang="ja-JP" dirty="0" smtClean="0"/>
          </a:p>
          <a:p>
            <a:r>
              <a:rPr kumimoji="1" lang="ja-JP" altLang="en-US" dirty="0" smtClean="0"/>
              <a:t>現在トイレの個室内に貼ってある広告はトイレ以外に貼ってあるものと同じであることが多い。しかし、トイレの個室内は広告を掲示する上で他の場所とは異なる様々なメリットがあることが分かった。</a:t>
            </a:r>
            <a:endParaRPr kumimoji="1" lang="en-US" altLang="ja-JP" dirty="0" smtClean="0"/>
          </a:p>
          <a:p>
            <a:endParaRPr kumimoji="1" lang="en-US" altLang="ja-JP" dirty="0" smtClean="0"/>
          </a:p>
          <a:p>
            <a:r>
              <a:rPr kumimoji="1" lang="ja-JP" altLang="en-US" dirty="0" smtClean="0"/>
              <a:t>本研究で明らかにすることのできた広告効果は「認知」のみとなってしまったが、単に空いているスペースに広告を貼るのとは違う「</a:t>
            </a:r>
            <a:r>
              <a:rPr kumimoji="1" lang="ja-JP" altLang="en-US" u="sng" dirty="0" smtClean="0"/>
              <a:t>トイレの個室内に広告を貼る意義</a:t>
            </a:r>
            <a:r>
              <a:rPr kumimoji="1" lang="ja-JP" altLang="en-US" dirty="0" smtClean="0"/>
              <a:t>」が注目されるきっかけを作ることができたと考える。</a:t>
            </a:r>
            <a:endParaRPr kumimoji="1" lang="ja-JP" altLang="en-US" dirty="0"/>
          </a:p>
        </p:txBody>
      </p:sp>
    </p:spTree>
    <p:extLst>
      <p:ext uri="{BB962C8B-B14F-4D97-AF65-F5344CB8AC3E}">
        <p14:creationId xmlns:p14="http://schemas.microsoft.com/office/powerpoint/2010/main" val="4522866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51520" y="228864"/>
            <a:ext cx="8435280" cy="952500"/>
          </a:xfrm>
        </p:spPr>
        <p:txBody>
          <a:bodyPr>
            <a:normAutofit/>
          </a:bodyPr>
          <a:lstStyle/>
          <a:p>
            <a:r>
              <a:rPr lang="ja-JP" altLang="en-US" dirty="0">
                <a:solidFill>
                  <a:prstClr val="black"/>
                </a:solidFill>
                <a:latin typeface="ＭＳ ゴシック" panose="020B0609070205080204" pitchFamily="49" charset="-128"/>
                <a:ea typeface="ＭＳ ゴシック" panose="020B0609070205080204" pitchFamily="49" charset="-128"/>
              </a:rPr>
              <a:t>現状</a:t>
            </a:r>
            <a:r>
              <a:rPr lang="ja-JP" altLang="en-US" dirty="0" smtClean="0">
                <a:solidFill>
                  <a:prstClr val="black"/>
                </a:solidFill>
                <a:latin typeface="ＭＳ ゴシック" panose="020B0609070205080204" pitchFamily="49" charset="-128"/>
                <a:ea typeface="ＭＳ ゴシック" panose="020B0609070205080204" pitchFamily="49" charset="-128"/>
              </a:rPr>
              <a:t>分析１</a:t>
            </a:r>
            <a:r>
              <a:rPr lang="en-US" altLang="ja-JP" dirty="0" smtClean="0">
                <a:solidFill>
                  <a:prstClr val="black"/>
                </a:solidFill>
                <a:latin typeface="ＭＳ ゴシック" panose="020B0609070205080204" pitchFamily="49" charset="-128"/>
                <a:ea typeface="ＭＳ ゴシック" panose="020B0609070205080204" pitchFamily="49" charset="-128"/>
              </a:rPr>
              <a:t>‐</a:t>
            </a:r>
            <a:r>
              <a:rPr lang="ja-JP" altLang="en-US" dirty="0">
                <a:solidFill>
                  <a:prstClr val="black"/>
                </a:solidFill>
                <a:latin typeface="ＭＳ ゴシック" panose="020B0609070205080204" pitchFamily="49" charset="-128"/>
                <a:ea typeface="ＭＳ ゴシック" panose="020B0609070205080204" pitchFamily="49" charset="-128"/>
              </a:rPr>
              <a:t>実際に見た</a:t>
            </a:r>
            <a:r>
              <a:rPr lang="ja-JP" altLang="en-US" dirty="0" smtClean="0">
                <a:solidFill>
                  <a:prstClr val="black"/>
                </a:solidFill>
                <a:latin typeface="ＭＳ ゴシック" panose="020B0609070205080204" pitchFamily="49" charset="-128"/>
                <a:ea typeface="ＭＳ ゴシック" panose="020B0609070205080204" pitchFamily="49" charset="-128"/>
              </a:rPr>
              <a:t>ポスター②</a:t>
            </a:r>
            <a:endParaRPr kumimoji="1" lang="ja-JP" altLang="en-US" dirty="0"/>
          </a:p>
        </p:txBody>
      </p:sp>
      <p:sp>
        <p:nvSpPr>
          <p:cNvPr id="3" name="コンテンツ プレースホルダー 2"/>
          <p:cNvSpPr>
            <a:spLocks noGrp="1"/>
          </p:cNvSpPr>
          <p:nvPr>
            <p:ph idx="1"/>
          </p:nvPr>
        </p:nvSpPr>
        <p:spPr>
          <a:xfrm>
            <a:off x="323528" y="1297327"/>
            <a:ext cx="8070850" cy="3766700"/>
          </a:xfrm>
        </p:spPr>
        <p:txBody>
          <a:bodyPr>
            <a:normAutofit/>
          </a:bodyPr>
          <a:lstStyle/>
          <a:p>
            <a:r>
              <a:rPr lang="en-US" altLang="ja-JP" sz="3000" dirty="0"/>
              <a:t>LABI</a:t>
            </a:r>
            <a:r>
              <a:rPr lang="ja-JP" altLang="en-US" sz="3000" dirty="0"/>
              <a:t>　日本総本店　</a:t>
            </a:r>
            <a:r>
              <a:rPr lang="ja-JP" altLang="en-US" sz="3000" dirty="0" smtClean="0"/>
              <a:t>－　Ｂ２</a:t>
            </a:r>
            <a:r>
              <a:rPr lang="ja-JP" altLang="en-US" sz="3000" dirty="0"/>
              <a:t>階</a:t>
            </a:r>
            <a:r>
              <a:rPr lang="ja-JP" altLang="en-US" sz="3000" dirty="0" smtClean="0"/>
              <a:t> 化粧品コーナー</a:t>
            </a:r>
            <a:endParaRPr lang="en-US" altLang="ja-JP" sz="3000" dirty="0" smtClean="0"/>
          </a:p>
          <a:p>
            <a:pPr marL="0" indent="0">
              <a:buNone/>
            </a:pPr>
            <a:r>
              <a:rPr kumimoji="1" lang="ja-JP" altLang="en-US" sz="3000" dirty="0"/>
              <a:t>　</a:t>
            </a:r>
            <a:r>
              <a:rPr kumimoji="1" lang="ja-JP" altLang="en-US" sz="1900" dirty="0" smtClean="0"/>
              <a:t>－この広告によって化粧品コーナーがあることを初めて知る人や</a:t>
            </a:r>
            <a:r>
              <a:rPr lang="ja-JP" altLang="en-US" sz="1900" dirty="0" smtClean="0"/>
              <a:t>、</a:t>
            </a:r>
            <a:endParaRPr lang="en-US" altLang="ja-JP" sz="1900" dirty="0" smtClean="0"/>
          </a:p>
          <a:p>
            <a:pPr marL="457200" lvl="1" indent="0">
              <a:buNone/>
            </a:pPr>
            <a:r>
              <a:rPr kumimoji="1" lang="ja-JP" altLang="en-US" sz="1900" dirty="0" smtClean="0"/>
              <a:t>　化粧品を目的に来店したわけでなくても</a:t>
            </a:r>
            <a:endParaRPr kumimoji="1" lang="en-US" altLang="ja-JP" sz="1900" dirty="0" smtClean="0"/>
          </a:p>
          <a:p>
            <a:pPr marL="457200" lvl="1" indent="0">
              <a:buNone/>
            </a:pPr>
            <a:r>
              <a:rPr lang="ja-JP" altLang="en-US" sz="1900" dirty="0"/>
              <a:t>　</a:t>
            </a:r>
            <a:r>
              <a:rPr kumimoji="1" lang="ja-JP" altLang="en-US" sz="1900" dirty="0" smtClean="0"/>
              <a:t>寄ってみようと思う人もいるのでは？</a:t>
            </a:r>
            <a:endParaRPr kumimoji="1" lang="en-US" altLang="ja-JP" sz="1900" dirty="0" smtClean="0"/>
          </a:p>
          <a:p>
            <a:pPr marL="457200" lvl="1" indent="0">
              <a:buNone/>
            </a:pPr>
            <a:r>
              <a:rPr lang="ja-JP" altLang="en-US" sz="1900" dirty="0"/>
              <a:t>　</a:t>
            </a:r>
            <a:r>
              <a:rPr lang="ja-JP" altLang="en-US" sz="1900" dirty="0" smtClean="0"/>
              <a:t>　　　</a:t>
            </a:r>
            <a:r>
              <a:rPr lang="ja-JP" altLang="en-US" sz="1900" dirty="0" smtClean="0">
                <a:solidFill>
                  <a:srgbClr val="FF0000"/>
                </a:solidFill>
              </a:rPr>
              <a:t>→広告を見た後すぐに行動に出ることができる</a:t>
            </a:r>
            <a:endParaRPr kumimoji="1" lang="en-US" altLang="ja-JP" sz="1900" dirty="0" smtClean="0">
              <a:solidFill>
                <a:srgbClr val="FF0000"/>
              </a:solidFill>
            </a:endParaRPr>
          </a:p>
        </p:txBody>
      </p:sp>
      <p:sp>
        <p:nvSpPr>
          <p:cNvPr id="4" name="日付プレースホルダー 3"/>
          <p:cNvSpPr>
            <a:spLocks noGrp="1"/>
          </p:cNvSpPr>
          <p:nvPr>
            <p:ph type="dt" sz="half" idx="10"/>
          </p:nvPr>
        </p:nvSpPr>
        <p:spPr/>
        <p:txBody>
          <a:bodyPr/>
          <a:lstStyle/>
          <a:p>
            <a:fld id="{8F388AEA-85D5-48DC-BBA6-58C68B0DFB32}" type="datetime1">
              <a:rPr kumimoji="1" lang="ja-JP" altLang="en-US" smtClean="0"/>
              <a:t>2016/12/14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dirty="0"/>
          </a:p>
        </p:txBody>
      </p:sp>
      <p:sp>
        <p:nvSpPr>
          <p:cNvPr id="6" name="スライド番号プレースホルダー 5"/>
          <p:cNvSpPr>
            <a:spLocks noGrp="1"/>
          </p:cNvSpPr>
          <p:nvPr>
            <p:ph type="sldNum" sz="quarter" idx="12"/>
          </p:nvPr>
        </p:nvSpPr>
        <p:spPr/>
        <p:txBody>
          <a:bodyPr/>
          <a:lstStyle/>
          <a:p>
            <a:fld id="{53B2D2A1-8566-471A-9647-6EEC9C8DBB96}" type="slidenum">
              <a:rPr kumimoji="1" lang="ja-JP" altLang="en-US" smtClean="0"/>
              <a:t>6</a:t>
            </a:fld>
            <a:endParaRPr kumimoji="1" lang="ja-JP" altLang="en-US"/>
          </a:p>
        </p:txBody>
      </p:sp>
      <p:pic>
        <p:nvPicPr>
          <p:cNvPr id="8" name="図 7"/>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6000"/>
                    </a14:imgEffect>
                    <a14:imgEffect>
                      <a14:brightnessContrast bright="20000" contrast="20000"/>
                    </a14:imgEffect>
                  </a14:imgLayer>
                </a14:imgProps>
              </a:ext>
              <a:ext uri="{28A0092B-C50C-407E-A947-70E740481C1C}">
                <a14:useLocalDpi xmlns:a14="http://schemas.microsoft.com/office/drawing/2010/main" val="0"/>
              </a:ext>
            </a:extLst>
          </a:blip>
          <a:srcRect l="16413" t="18500" r="20892" b="32360"/>
          <a:stretch/>
        </p:blipFill>
        <p:spPr>
          <a:xfrm>
            <a:off x="6516216" y="2474465"/>
            <a:ext cx="2016224" cy="2808312"/>
          </a:xfrm>
          <a:prstGeom prst="rect">
            <a:avLst/>
          </a:prstGeom>
        </p:spPr>
      </p:pic>
    </p:spTree>
    <p:extLst>
      <p:ext uri="{BB962C8B-B14F-4D97-AF65-F5344CB8AC3E}">
        <p14:creationId xmlns:p14="http://schemas.microsoft.com/office/powerpoint/2010/main" val="270902517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実務的インプリケーション</a:t>
            </a:r>
            <a:endParaRPr kumimoji="1" lang="ja-JP" altLang="en-US" dirty="0"/>
          </a:p>
        </p:txBody>
      </p:sp>
      <p:sp>
        <p:nvSpPr>
          <p:cNvPr id="3" name="コンテンツ プレースホルダー 2"/>
          <p:cNvSpPr>
            <a:spLocks noGrp="1"/>
          </p:cNvSpPr>
          <p:nvPr>
            <p:ph idx="1"/>
          </p:nvPr>
        </p:nvSpPr>
        <p:spPr/>
        <p:txBody>
          <a:bodyPr>
            <a:normAutofit/>
          </a:bodyPr>
          <a:lstStyle/>
          <a:p>
            <a:r>
              <a:rPr kumimoji="1" lang="ja-JP" altLang="en-US" dirty="0" smtClean="0"/>
              <a:t>トイレの個室内に貼ってある広告は他の場所に貼ってあるものに比べ認知されやすいことが分かった。そのため、まずは</a:t>
            </a:r>
            <a:r>
              <a:rPr kumimoji="1" lang="ja-JP" altLang="en-US" dirty="0" smtClean="0">
                <a:effectLst>
                  <a:outerShdw blurRad="38100" dist="38100" dir="2700000" algn="tl">
                    <a:srgbClr val="000000">
                      <a:alpha val="43137"/>
                    </a:srgbClr>
                  </a:outerShdw>
                </a:effectLst>
              </a:rPr>
              <a:t>知名度をあげたい商品やサービスの広告を貼る</a:t>
            </a:r>
            <a:r>
              <a:rPr kumimoji="1" lang="ja-JP" altLang="en-US" dirty="0" smtClean="0"/>
              <a:t>のに最適である。</a:t>
            </a:r>
            <a:endParaRPr kumimoji="1" lang="en-US" altLang="ja-JP" dirty="0" smtClean="0"/>
          </a:p>
          <a:p>
            <a:pPr marL="0" indent="0">
              <a:buNone/>
            </a:pPr>
            <a:endParaRPr kumimoji="1" lang="en-US" altLang="ja-JP" dirty="0" smtClean="0"/>
          </a:p>
          <a:p>
            <a:endParaRPr lang="en-US" altLang="ja-JP" dirty="0"/>
          </a:p>
          <a:p>
            <a:r>
              <a:rPr kumimoji="1" lang="ja-JP" altLang="en-US" dirty="0" smtClean="0"/>
              <a:t>個室内に</a:t>
            </a:r>
            <a:r>
              <a:rPr kumimoji="1" lang="en-US" altLang="ja-JP" dirty="0" smtClean="0"/>
              <a:t>2</a:t>
            </a:r>
            <a:r>
              <a:rPr kumimoji="1" lang="ja-JP" altLang="en-US" dirty="0" smtClean="0"/>
              <a:t>枚の広告が貼ってあったにも関わらず、</a:t>
            </a:r>
            <a:r>
              <a:rPr kumimoji="1" lang="en-US" altLang="ja-JP" dirty="0" smtClean="0"/>
              <a:t>1</a:t>
            </a:r>
            <a:r>
              <a:rPr kumimoji="1" lang="ja-JP" altLang="en-US" dirty="0" smtClean="0"/>
              <a:t>枚しか貼っていなかったという回答が多くあった。</a:t>
            </a:r>
            <a:endParaRPr kumimoji="1" lang="en-US" altLang="ja-JP" dirty="0" smtClean="0"/>
          </a:p>
          <a:p>
            <a:r>
              <a:rPr kumimoji="1" lang="ja-JP" altLang="en-US" dirty="0" smtClean="0"/>
              <a:t>広告を複数枚貼る際は「情報量が多過ぎて読みきることができない」ということだけでなく、情報が混同されないよう注意すべきである。</a:t>
            </a:r>
            <a:endParaRPr kumimoji="1" lang="ja-JP" altLang="en-US" dirty="0"/>
          </a:p>
        </p:txBody>
      </p:sp>
    </p:spTree>
    <p:extLst>
      <p:ext uri="{BB962C8B-B14F-4D97-AF65-F5344CB8AC3E}">
        <p14:creationId xmlns:p14="http://schemas.microsoft.com/office/powerpoint/2010/main" val="187687345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今後の課題</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理解に関して検証がサンプル数不足により検証ができなかったので、サンプル数を増やし検証する必要がある</a:t>
            </a:r>
            <a:endParaRPr kumimoji="1" lang="en-US" altLang="ja-JP" dirty="0" smtClean="0"/>
          </a:p>
          <a:p>
            <a:endParaRPr lang="en-US" altLang="ja-JP" dirty="0"/>
          </a:p>
        </p:txBody>
      </p:sp>
      <p:sp>
        <p:nvSpPr>
          <p:cNvPr id="4" name="日付プレースホルダー 3"/>
          <p:cNvSpPr>
            <a:spLocks noGrp="1"/>
          </p:cNvSpPr>
          <p:nvPr>
            <p:ph type="dt" sz="half" idx="10"/>
          </p:nvPr>
        </p:nvSpPr>
        <p:spPr/>
        <p:txBody>
          <a:bodyPr/>
          <a:lstStyle/>
          <a:p>
            <a:fld id="{75316324-D941-4637-BD14-863C45C8638B}" type="datetime1">
              <a:rPr lang="ja-JP" altLang="en-US" smtClean="0">
                <a:solidFill>
                  <a:prstClr val="black"/>
                </a:solidFill>
              </a:rPr>
              <a:t>2016/12/14</a:t>
            </a:fld>
            <a:endParaRPr lang="ja-JP" altLang="en-US">
              <a:solidFill>
                <a:prstClr val="black"/>
              </a:solidFill>
            </a:endParaRPr>
          </a:p>
        </p:txBody>
      </p:sp>
      <p:sp>
        <p:nvSpPr>
          <p:cNvPr id="5" name="スライド番号プレースホルダー 4"/>
          <p:cNvSpPr>
            <a:spLocks noGrp="1"/>
          </p:cNvSpPr>
          <p:nvPr>
            <p:ph type="sldNum" sz="quarter" idx="12"/>
          </p:nvPr>
        </p:nvSpPr>
        <p:spPr/>
        <p:txBody>
          <a:bodyPr/>
          <a:lstStyle/>
          <a:p>
            <a:fld id="{90B25B1D-70A2-4497-8D97-86880F558029}" type="slidenum">
              <a:rPr lang="ja-JP" altLang="en-US" smtClean="0">
                <a:solidFill>
                  <a:prstClr val="black"/>
                </a:solidFill>
              </a:rPr>
              <a:pPr/>
              <a:t>61</a:t>
            </a:fld>
            <a:endParaRPr lang="ja-JP" altLang="en-US">
              <a:solidFill>
                <a:prstClr val="black"/>
              </a:solidFill>
            </a:endParaRPr>
          </a:p>
        </p:txBody>
      </p:sp>
    </p:spTree>
    <p:extLst>
      <p:ext uri="{BB962C8B-B14F-4D97-AF65-F5344CB8AC3E}">
        <p14:creationId xmlns:p14="http://schemas.microsoft.com/office/powerpoint/2010/main" val="10256750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dirty="0"/>
              <a:t>参考</a:t>
            </a:r>
            <a:r>
              <a:rPr lang="ja-JP" altLang="en-US" dirty="0" smtClean="0"/>
              <a:t>文献・</a:t>
            </a:r>
            <a:r>
              <a:rPr lang="en-US" altLang="ja-JP" dirty="0" smtClean="0"/>
              <a:t>URL</a:t>
            </a:r>
            <a:endParaRPr kumimoji="1" lang="ja-JP" altLang="en-US" dirty="0"/>
          </a:p>
        </p:txBody>
      </p:sp>
      <p:sp>
        <p:nvSpPr>
          <p:cNvPr id="3" name="コンテンツ プレースホルダー 2"/>
          <p:cNvSpPr>
            <a:spLocks noGrp="1"/>
          </p:cNvSpPr>
          <p:nvPr>
            <p:ph idx="1"/>
          </p:nvPr>
        </p:nvSpPr>
        <p:spPr>
          <a:xfrm>
            <a:off x="628650" y="1491802"/>
            <a:ext cx="8215112" cy="3766700"/>
          </a:xfrm>
        </p:spPr>
        <p:txBody>
          <a:bodyPr>
            <a:noAutofit/>
          </a:bodyPr>
          <a:lstStyle/>
          <a:p>
            <a:pPr lvl="0"/>
            <a:r>
              <a:rPr lang="ja-JP" altLang="en-US" sz="1100" kern="100" dirty="0">
                <a:solidFill>
                  <a:prstClr val="black"/>
                </a:solidFill>
                <a:latin typeface="Arial" panose="020B0604020202020204" pitchFamily="34" charset="0"/>
                <a:ea typeface="ＭＳ ゴシック" panose="020B0609070205080204" pitchFamily="49" charset="-128"/>
              </a:rPr>
              <a:t>西川潔（</a:t>
            </a:r>
            <a:r>
              <a:rPr lang="en-US" altLang="ja-JP" sz="1100" kern="100" dirty="0">
                <a:solidFill>
                  <a:prstClr val="black"/>
                </a:solidFill>
                <a:latin typeface="Arial" panose="020B0604020202020204" pitchFamily="34" charset="0"/>
                <a:ea typeface="ＭＳ ゴシック" panose="020B0609070205080204" pitchFamily="49" charset="-128"/>
              </a:rPr>
              <a:t>2013</a:t>
            </a:r>
            <a:r>
              <a:rPr lang="ja-JP" altLang="en-US" sz="1100" kern="100" dirty="0">
                <a:solidFill>
                  <a:prstClr val="black"/>
                </a:solidFill>
                <a:latin typeface="Arial" panose="020B0604020202020204" pitchFamily="34" charset="0"/>
                <a:ea typeface="ＭＳ ゴシック" panose="020B0609070205080204" pitchFamily="49" charset="-128"/>
              </a:rPr>
              <a:t>）</a:t>
            </a:r>
            <a:r>
              <a:rPr lang="en-US" altLang="ja-JP" sz="1100" kern="100" dirty="0">
                <a:solidFill>
                  <a:prstClr val="black"/>
                </a:solidFill>
                <a:latin typeface="Arial" panose="020B0604020202020204" pitchFamily="34" charset="0"/>
                <a:ea typeface="ＭＳ ゴシック" panose="020B0609070205080204" pitchFamily="49" charset="-128"/>
              </a:rPr>
              <a:t>『</a:t>
            </a:r>
            <a:r>
              <a:rPr lang="ja-JP" altLang="en-US" sz="1100" kern="100" dirty="0">
                <a:solidFill>
                  <a:prstClr val="black"/>
                </a:solidFill>
                <a:latin typeface="Arial" panose="020B0604020202020204" pitchFamily="34" charset="0"/>
                <a:ea typeface="ＭＳ ゴシック" panose="020B0609070205080204" pitchFamily="49" charset="-128"/>
              </a:rPr>
              <a:t>屋外広告の知識（デザイン編）</a:t>
            </a:r>
            <a:r>
              <a:rPr lang="en-US" altLang="ja-JP" sz="1100" kern="100" dirty="0">
                <a:solidFill>
                  <a:prstClr val="black"/>
                </a:solidFill>
                <a:latin typeface="Arial" panose="020B0604020202020204" pitchFamily="34" charset="0"/>
                <a:ea typeface="ＭＳ ゴシック" panose="020B0609070205080204" pitchFamily="49" charset="-128"/>
              </a:rPr>
              <a:t>』</a:t>
            </a:r>
            <a:r>
              <a:rPr lang="ja-JP" altLang="en-US" sz="1100" kern="100" dirty="0">
                <a:solidFill>
                  <a:prstClr val="black"/>
                </a:solidFill>
                <a:latin typeface="Arial" panose="020B0604020202020204" pitchFamily="34" charset="0"/>
                <a:ea typeface="ＭＳ ゴシック" panose="020B0609070205080204" pitchFamily="49" charset="-128"/>
              </a:rPr>
              <a:t>ぎょうせい</a:t>
            </a:r>
          </a:p>
          <a:p>
            <a:pPr lvl="0"/>
            <a:r>
              <a:rPr lang="en-US" altLang="ja-JP" sz="1100" kern="100" dirty="0">
                <a:solidFill>
                  <a:prstClr val="black"/>
                </a:solidFill>
                <a:latin typeface="Arial" panose="020B0604020202020204" pitchFamily="34" charset="0"/>
                <a:ea typeface="ＭＳ ゴシック" panose="020B0609070205080204" pitchFamily="49" charset="-128"/>
              </a:rPr>
              <a:t>Lance P. </a:t>
            </a:r>
            <a:r>
              <a:rPr lang="en-US" altLang="ja-JP" sz="1100" kern="100" dirty="0" err="1">
                <a:solidFill>
                  <a:prstClr val="black"/>
                </a:solidFill>
                <a:latin typeface="Arial" panose="020B0604020202020204" pitchFamily="34" charset="0"/>
                <a:ea typeface="ＭＳ ゴシック" panose="020B0609070205080204" pitchFamily="49" charset="-128"/>
              </a:rPr>
              <a:t>Kaltenbaugh</a:t>
            </a:r>
            <a:r>
              <a:rPr lang="en-US" altLang="ja-JP" sz="1100" kern="100" dirty="0">
                <a:solidFill>
                  <a:prstClr val="black"/>
                </a:solidFill>
                <a:latin typeface="Arial" panose="020B0604020202020204" pitchFamily="34" charset="0"/>
                <a:ea typeface="ＭＳ ゴシック" panose="020B0609070205080204" pitchFamily="49" charset="-128"/>
              </a:rPr>
              <a:t>, Janel C. </a:t>
            </a:r>
            <a:r>
              <a:rPr lang="en-US" altLang="ja-JP" sz="1100" kern="100" dirty="0" err="1">
                <a:solidFill>
                  <a:prstClr val="black"/>
                </a:solidFill>
                <a:latin typeface="Arial" panose="020B0604020202020204" pitchFamily="34" charset="0"/>
                <a:ea typeface="ＭＳ ゴシック" panose="020B0609070205080204" pitchFamily="49" charset="-128"/>
              </a:rPr>
              <a:t>Molnar,Wesley</a:t>
            </a:r>
            <a:r>
              <a:rPr lang="ja-JP" altLang="en-US" sz="1100" kern="100" dirty="0">
                <a:solidFill>
                  <a:prstClr val="black"/>
                </a:solidFill>
                <a:latin typeface="Arial" panose="020B0604020202020204" pitchFamily="34" charset="0"/>
                <a:ea typeface="ＭＳ ゴシック" panose="020B0609070205080204" pitchFamily="49" charset="-128"/>
              </a:rPr>
              <a:t> </a:t>
            </a:r>
            <a:r>
              <a:rPr lang="en-US" altLang="ja-JP" sz="1100" kern="100" dirty="0">
                <a:solidFill>
                  <a:prstClr val="black"/>
                </a:solidFill>
                <a:latin typeface="Arial" panose="020B0604020202020204" pitchFamily="34" charset="0"/>
                <a:ea typeface="ＭＳ ゴシック" panose="020B0609070205080204" pitchFamily="49" charset="-128"/>
              </a:rPr>
              <a:t>N. </a:t>
            </a:r>
            <a:r>
              <a:rPr lang="en-US" altLang="ja-JP" sz="1100" kern="100" dirty="0" err="1">
                <a:solidFill>
                  <a:prstClr val="black"/>
                </a:solidFill>
                <a:latin typeface="Arial" panose="020B0604020202020204" pitchFamily="34" charset="0"/>
                <a:ea typeface="ＭＳ ゴシック" panose="020B0609070205080204" pitchFamily="49" charset="-128"/>
              </a:rPr>
              <a:t>Bonadio</a:t>
            </a:r>
            <a:r>
              <a:rPr lang="en-US" altLang="ja-JP" sz="1100" kern="100" dirty="0">
                <a:solidFill>
                  <a:prstClr val="black"/>
                </a:solidFill>
                <a:latin typeface="Arial" panose="020B0604020202020204" pitchFamily="34" charset="0"/>
                <a:ea typeface="ＭＳ ゴシック" panose="020B0609070205080204" pitchFamily="49" charset="-128"/>
              </a:rPr>
              <a:t>, and Brittany </a:t>
            </a:r>
            <a:r>
              <a:rPr lang="en-US" altLang="ja-JP" sz="1100" kern="100" dirty="0" err="1">
                <a:solidFill>
                  <a:prstClr val="black"/>
                </a:solidFill>
                <a:latin typeface="Arial" panose="020B0604020202020204" pitchFamily="34" charset="0"/>
                <a:ea typeface="ＭＳ ゴシック" panose="020B0609070205080204" pitchFamily="49" charset="-128"/>
              </a:rPr>
              <a:t>L.Dorsey</a:t>
            </a:r>
            <a:r>
              <a:rPr lang="ja-JP" altLang="en-US" sz="1100" kern="100" dirty="0">
                <a:solidFill>
                  <a:prstClr val="black"/>
                </a:solidFill>
                <a:latin typeface="Arial" panose="020B0604020202020204" pitchFamily="34" charset="0"/>
                <a:ea typeface="ＭＳ ゴシック" panose="020B0609070205080204" pitchFamily="49" charset="-128"/>
              </a:rPr>
              <a:t>　</a:t>
            </a:r>
            <a:r>
              <a:rPr lang="en-US" altLang="ja-JP" sz="1100" kern="100" dirty="0">
                <a:solidFill>
                  <a:prstClr val="black"/>
                </a:solidFill>
                <a:latin typeface="Arial" panose="020B0604020202020204" pitchFamily="34" charset="0"/>
                <a:ea typeface="ＭＳ ゴシック" panose="020B0609070205080204" pitchFamily="49" charset="-128"/>
              </a:rPr>
              <a:t>“A Study on Rest room Advertising and Its Effect on Awareness of Campus Recreation Programs". </a:t>
            </a:r>
            <a:r>
              <a:rPr lang="en-US" altLang="ja-JP" sz="1100" i="1" kern="100" dirty="0">
                <a:solidFill>
                  <a:prstClr val="black"/>
                </a:solidFill>
                <a:latin typeface="Arial" panose="020B0604020202020204" pitchFamily="34" charset="0"/>
                <a:ea typeface="ＭＳ ゴシック" panose="020B0609070205080204" pitchFamily="49" charset="-128"/>
              </a:rPr>
              <a:t>Recreational Sports </a:t>
            </a:r>
            <a:r>
              <a:rPr lang="en-US" altLang="ja-JP" sz="1100" i="1" kern="100" dirty="0" smtClean="0">
                <a:solidFill>
                  <a:prstClr val="black"/>
                </a:solidFill>
                <a:latin typeface="Arial" panose="020B0604020202020204" pitchFamily="34" charset="0"/>
                <a:ea typeface="ＭＳ ゴシック" panose="020B0609070205080204" pitchFamily="49" charset="-128"/>
              </a:rPr>
              <a:t>Journal</a:t>
            </a:r>
            <a:r>
              <a:rPr lang="en-US" altLang="ja-JP" sz="1100" kern="100" dirty="0" smtClean="0">
                <a:solidFill>
                  <a:prstClr val="black"/>
                </a:solidFill>
                <a:latin typeface="Arial" panose="020B0604020202020204" pitchFamily="34" charset="0"/>
                <a:ea typeface="ＭＳ ゴシック" panose="020B0609070205080204" pitchFamily="49" charset="-128"/>
              </a:rPr>
              <a:t>,pp-3-9.</a:t>
            </a:r>
            <a:endParaRPr lang="en-US" altLang="ja-JP" sz="1100" kern="100" dirty="0">
              <a:solidFill>
                <a:prstClr val="black"/>
              </a:solidFill>
              <a:latin typeface="Arial" panose="020B0604020202020204" pitchFamily="34" charset="0"/>
              <a:ea typeface="ＭＳ ゴシック" panose="020B0609070205080204" pitchFamily="49" charset="-128"/>
            </a:endParaRPr>
          </a:p>
          <a:p>
            <a:pPr lvl="0"/>
            <a:r>
              <a:rPr lang="ja-JP" altLang="en-US" sz="1100" kern="100" dirty="0">
                <a:solidFill>
                  <a:prstClr val="black"/>
                </a:solidFill>
                <a:latin typeface="Arial" panose="020B0604020202020204" pitchFamily="34" charset="0"/>
                <a:ea typeface="ＭＳ ゴシック" panose="020B0609070205080204" pitchFamily="49" charset="-128"/>
              </a:rPr>
              <a:t>小川純生</a:t>
            </a:r>
            <a:r>
              <a:rPr lang="en-US" altLang="ja-JP" sz="1100" kern="100" dirty="0">
                <a:solidFill>
                  <a:prstClr val="black"/>
                </a:solidFill>
                <a:latin typeface="Arial" panose="020B0604020202020204" pitchFamily="34" charset="0"/>
                <a:ea typeface="ＭＳ ゴシック" panose="020B0609070205080204" pitchFamily="49" charset="-128"/>
              </a:rPr>
              <a:t>(2013)『</a:t>
            </a:r>
            <a:r>
              <a:rPr lang="ja-JP" altLang="en-US" sz="1100" kern="100" dirty="0">
                <a:solidFill>
                  <a:prstClr val="black"/>
                </a:solidFill>
                <a:latin typeface="Arial" panose="020B0604020202020204" pitchFamily="34" charset="0"/>
                <a:ea typeface="ＭＳ ゴシック" panose="020B0609070205080204" pitchFamily="49" charset="-128"/>
              </a:rPr>
              <a:t>遊び概念と消費行動</a:t>
            </a:r>
            <a:r>
              <a:rPr lang="en-US" altLang="ja-JP" sz="1100" kern="100" dirty="0">
                <a:solidFill>
                  <a:prstClr val="black"/>
                </a:solidFill>
                <a:latin typeface="Arial" panose="020B0604020202020204" pitchFamily="34" charset="0"/>
                <a:ea typeface="ＭＳ ゴシック" panose="020B0609070205080204" pitchFamily="49" charset="-128"/>
              </a:rPr>
              <a:t>』</a:t>
            </a:r>
            <a:r>
              <a:rPr lang="zh-CN" altLang="en-US" sz="1100" kern="100" dirty="0">
                <a:solidFill>
                  <a:prstClr val="black"/>
                </a:solidFill>
                <a:latin typeface="Arial" panose="020B0604020202020204" pitchFamily="34" charset="0"/>
                <a:ea typeface="ＭＳ ゴシック" panose="020B0609070205080204" pitchFamily="49" charset="-128"/>
              </a:rPr>
              <a:t>　株式会社同友会</a:t>
            </a:r>
            <a:r>
              <a:rPr lang="en-US" altLang="ja-JP" sz="1100" kern="100" dirty="0">
                <a:solidFill>
                  <a:prstClr val="black"/>
                </a:solidFill>
                <a:latin typeface="Arial" panose="020B0604020202020204" pitchFamily="34" charset="0"/>
                <a:ea typeface="ＭＳ ゴシック" panose="020B0609070205080204" pitchFamily="49" charset="-128"/>
              </a:rPr>
              <a:t>p184,244</a:t>
            </a:r>
          </a:p>
          <a:p>
            <a:pPr lvl="0"/>
            <a:r>
              <a:rPr lang="ja-JP" altLang="en-US" sz="1100" kern="100" dirty="0">
                <a:solidFill>
                  <a:prstClr val="black"/>
                </a:solidFill>
                <a:latin typeface="Arial" panose="020B0604020202020204" pitchFamily="34" charset="0"/>
                <a:ea typeface="ＭＳ ゴシック" panose="020B0609070205080204" pitchFamily="49" charset="-128"/>
              </a:rPr>
              <a:t>清水公一</a:t>
            </a:r>
            <a:r>
              <a:rPr lang="en-US" altLang="ja-JP" sz="1100" kern="100" dirty="0">
                <a:solidFill>
                  <a:prstClr val="black"/>
                </a:solidFill>
                <a:latin typeface="Arial" panose="020B0604020202020204" pitchFamily="34" charset="0"/>
                <a:ea typeface="ＭＳ ゴシック" panose="020B0609070205080204" pitchFamily="49" charset="-128"/>
              </a:rPr>
              <a:t>(2014)『</a:t>
            </a:r>
            <a:r>
              <a:rPr lang="ja-JP" altLang="en-US" sz="1100" kern="100" dirty="0">
                <a:solidFill>
                  <a:prstClr val="black"/>
                </a:solidFill>
                <a:latin typeface="Arial" panose="020B0604020202020204" pitchFamily="34" charset="0"/>
                <a:ea typeface="ＭＳ ゴシック" panose="020B0609070205080204" pitchFamily="49" charset="-128"/>
              </a:rPr>
              <a:t>広告の理論と戦略</a:t>
            </a:r>
            <a:r>
              <a:rPr lang="en-US" altLang="ja-JP" sz="1100" kern="100" dirty="0">
                <a:solidFill>
                  <a:prstClr val="black"/>
                </a:solidFill>
                <a:latin typeface="Arial" panose="020B0604020202020204" pitchFamily="34" charset="0"/>
                <a:ea typeface="ＭＳ ゴシック" panose="020B0609070205080204" pitchFamily="49" charset="-128"/>
              </a:rPr>
              <a:t>(</a:t>
            </a:r>
            <a:r>
              <a:rPr lang="ja-JP" altLang="en-US" sz="1100" kern="100" dirty="0">
                <a:solidFill>
                  <a:prstClr val="black"/>
                </a:solidFill>
                <a:latin typeface="Arial" panose="020B0604020202020204" pitchFamily="34" charset="0"/>
                <a:ea typeface="ＭＳ ゴシック" panose="020B0609070205080204" pitchFamily="49" charset="-128"/>
              </a:rPr>
              <a:t>第</a:t>
            </a:r>
            <a:r>
              <a:rPr lang="en-US" altLang="ja-JP" sz="1100" kern="100" dirty="0">
                <a:solidFill>
                  <a:prstClr val="black"/>
                </a:solidFill>
                <a:latin typeface="Arial" panose="020B0604020202020204" pitchFamily="34" charset="0"/>
                <a:ea typeface="ＭＳ ゴシック" panose="020B0609070205080204" pitchFamily="49" charset="-128"/>
              </a:rPr>
              <a:t>18</a:t>
            </a:r>
            <a:r>
              <a:rPr lang="ja-JP" altLang="en-US" sz="1100" kern="100" dirty="0">
                <a:solidFill>
                  <a:prstClr val="black"/>
                </a:solidFill>
                <a:latin typeface="Arial" panose="020B0604020202020204" pitchFamily="34" charset="0"/>
                <a:ea typeface="ＭＳ ゴシック" panose="020B0609070205080204" pitchFamily="49" charset="-128"/>
              </a:rPr>
              <a:t>版</a:t>
            </a:r>
            <a:r>
              <a:rPr lang="en-US" altLang="ja-JP" sz="1100" kern="100" dirty="0">
                <a:solidFill>
                  <a:prstClr val="black"/>
                </a:solidFill>
                <a:latin typeface="Arial" panose="020B0604020202020204" pitchFamily="34" charset="0"/>
                <a:ea typeface="ＭＳ ゴシック" panose="020B0609070205080204" pitchFamily="49" charset="-128"/>
              </a:rPr>
              <a:t>)』p187</a:t>
            </a:r>
            <a:r>
              <a:rPr lang="ja-JP" altLang="en-US" sz="1100" kern="100" dirty="0">
                <a:solidFill>
                  <a:prstClr val="black"/>
                </a:solidFill>
                <a:latin typeface="Arial" panose="020B0604020202020204" pitchFamily="34" charset="0"/>
                <a:ea typeface="ＭＳ ゴシック" panose="020B0609070205080204" pitchFamily="49" charset="-128"/>
              </a:rPr>
              <a:t>～</a:t>
            </a:r>
            <a:r>
              <a:rPr lang="en-US" altLang="ja-JP" sz="1100" kern="100" dirty="0">
                <a:solidFill>
                  <a:prstClr val="black"/>
                </a:solidFill>
                <a:latin typeface="Arial" panose="020B0604020202020204" pitchFamily="34" charset="0"/>
                <a:ea typeface="ＭＳ ゴシック" panose="020B0609070205080204" pitchFamily="49" charset="-128"/>
              </a:rPr>
              <a:t>p194,p286</a:t>
            </a:r>
            <a:r>
              <a:rPr lang="ja-JP" altLang="en-US" sz="1100" kern="100" dirty="0">
                <a:solidFill>
                  <a:prstClr val="black"/>
                </a:solidFill>
                <a:latin typeface="Arial" panose="020B0604020202020204" pitchFamily="34" charset="0"/>
                <a:ea typeface="ＭＳ ゴシック" panose="020B0609070205080204" pitchFamily="49" charset="-128"/>
              </a:rPr>
              <a:t>～</a:t>
            </a:r>
            <a:r>
              <a:rPr lang="en-US" altLang="ja-JP" sz="1100" kern="100" dirty="0">
                <a:solidFill>
                  <a:prstClr val="black"/>
                </a:solidFill>
                <a:latin typeface="Arial" panose="020B0604020202020204" pitchFamily="34" charset="0"/>
                <a:ea typeface="ＭＳ ゴシック" panose="020B0609070205080204" pitchFamily="49" charset="-128"/>
              </a:rPr>
              <a:t>292</a:t>
            </a:r>
          </a:p>
          <a:p>
            <a:pPr lvl="0"/>
            <a:r>
              <a:rPr lang="ja-JP" altLang="en-US" sz="1100" kern="100" dirty="0">
                <a:solidFill>
                  <a:prstClr val="black"/>
                </a:solidFill>
                <a:latin typeface="Arial" panose="020B0604020202020204" pitchFamily="34" charset="0"/>
                <a:ea typeface="ＭＳ ゴシック" panose="020B0609070205080204" pitchFamily="49" charset="-128"/>
              </a:rPr>
              <a:t>清水公一</a:t>
            </a:r>
            <a:r>
              <a:rPr lang="en-US" altLang="ja-JP" sz="1100" kern="100" dirty="0">
                <a:solidFill>
                  <a:prstClr val="black"/>
                </a:solidFill>
                <a:latin typeface="Arial" panose="020B0604020202020204" pitchFamily="34" charset="0"/>
                <a:ea typeface="ＭＳ ゴシック" panose="020B0609070205080204" pitchFamily="49" charset="-128"/>
              </a:rPr>
              <a:t>(2002)｢</a:t>
            </a:r>
            <a:r>
              <a:rPr lang="ja-JP" altLang="en-US" sz="1100" kern="100" dirty="0">
                <a:solidFill>
                  <a:prstClr val="black"/>
                </a:solidFill>
                <a:latin typeface="Arial" panose="020B0604020202020204" pitchFamily="34" charset="0"/>
                <a:ea typeface="ＭＳ ゴシック" panose="020B0609070205080204" pitchFamily="49" charset="-128"/>
              </a:rPr>
              <a:t>アメリカの屋外広告事情と日本の効果測定指標</a:t>
            </a:r>
            <a:r>
              <a:rPr lang="en-US" altLang="ja-JP" sz="1100" kern="100" dirty="0">
                <a:solidFill>
                  <a:prstClr val="black"/>
                </a:solidFill>
                <a:latin typeface="Arial" panose="020B0604020202020204" pitchFamily="34" charset="0"/>
                <a:ea typeface="ＭＳ ゴシック" panose="020B0609070205080204" pitchFamily="49" charset="-128"/>
              </a:rPr>
              <a:t>｣『</a:t>
            </a:r>
            <a:r>
              <a:rPr lang="zh-TW" altLang="en-US" sz="1100" kern="100" dirty="0">
                <a:solidFill>
                  <a:prstClr val="black"/>
                </a:solidFill>
                <a:latin typeface="Arial" panose="020B0604020202020204" pitchFamily="34" charset="0"/>
                <a:ea typeface="ＭＳ ゴシック" panose="020B0609070205080204" pitchFamily="49" charset="-128"/>
              </a:rPr>
              <a:t>国際文化研究所紀要</a:t>
            </a:r>
            <a:r>
              <a:rPr lang="en-US" altLang="ja-JP" sz="1100" kern="100" dirty="0" smtClean="0">
                <a:solidFill>
                  <a:prstClr val="black"/>
                </a:solidFill>
                <a:latin typeface="Arial" panose="020B0604020202020204" pitchFamily="34" charset="0"/>
                <a:ea typeface="ＭＳ ゴシック" panose="020B0609070205080204" pitchFamily="49" charset="-128"/>
              </a:rPr>
              <a:t>』</a:t>
            </a:r>
          </a:p>
          <a:p>
            <a:pPr lvl="0"/>
            <a:r>
              <a:rPr lang="ja-JP" altLang="en-US" sz="1100" kern="100" dirty="0" smtClean="0">
                <a:solidFill>
                  <a:prstClr val="black"/>
                </a:solidFill>
                <a:latin typeface="Arial" panose="020B0604020202020204" pitchFamily="34" charset="0"/>
                <a:ea typeface="ＭＳ ゴシック" panose="020B0609070205080204" pitchFamily="49" charset="-128"/>
              </a:rPr>
              <a:t>フィリップ</a:t>
            </a:r>
            <a:r>
              <a:rPr lang="ja-JP" altLang="en-US" sz="1100" kern="100" dirty="0">
                <a:solidFill>
                  <a:prstClr val="black"/>
                </a:solidFill>
                <a:latin typeface="Arial" panose="020B0604020202020204" pitchFamily="34" charset="0"/>
                <a:ea typeface="ＭＳ ゴシック" panose="020B0609070205080204" pitchFamily="49" charset="-128"/>
              </a:rPr>
              <a:t>・</a:t>
            </a:r>
            <a:r>
              <a:rPr lang="ja-JP" altLang="en-US" sz="1100" kern="100" dirty="0" smtClean="0">
                <a:solidFill>
                  <a:prstClr val="black"/>
                </a:solidFill>
                <a:latin typeface="Arial" panose="020B0604020202020204" pitchFamily="34" charset="0"/>
                <a:ea typeface="ＭＳ ゴシック" panose="020B0609070205080204" pitchFamily="49" charset="-128"/>
              </a:rPr>
              <a:t>コトラー、ゲイリー・アームストロング</a:t>
            </a:r>
            <a:r>
              <a:rPr lang="en-US" altLang="ja-JP" sz="1100" kern="100" dirty="0" smtClean="0">
                <a:solidFill>
                  <a:prstClr val="black"/>
                </a:solidFill>
                <a:latin typeface="Arial" panose="020B0604020202020204" pitchFamily="34" charset="0"/>
                <a:ea typeface="ＭＳ ゴシック" panose="020B0609070205080204" pitchFamily="49" charset="-128"/>
              </a:rPr>
              <a:t>(1999)『</a:t>
            </a:r>
            <a:r>
              <a:rPr lang="ja-JP" altLang="en-US" sz="1100" kern="100" dirty="0" smtClean="0">
                <a:solidFill>
                  <a:prstClr val="black"/>
                </a:solidFill>
                <a:latin typeface="Arial" panose="020B0604020202020204" pitchFamily="34" charset="0"/>
                <a:ea typeface="ＭＳ ゴシック" panose="020B0609070205080204" pitchFamily="49" charset="-128"/>
              </a:rPr>
              <a:t>コトラーのマーケティング入門</a:t>
            </a:r>
            <a:r>
              <a:rPr lang="en-US" altLang="ja-JP" sz="1100" kern="100" dirty="0" smtClean="0">
                <a:solidFill>
                  <a:prstClr val="black"/>
                </a:solidFill>
                <a:latin typeface="Arial" panose="020B0604020202020204" pitchFamily="34" charset="0"/>
                <a:ea typeface="ＭＳ ゴシック" panose="020B0609070205080204" pitchFamily="49" charset="-128"/>
              </a:rPr>
              <a:t>』</a:t>
            </a:r>
            <a:r>
              <a:rPr lang="ja-JP" altLang="en-US" sz="1100" kern="100" dirty="0" smtClean="0">
                <a:solidFill>
                  <a:prstClr val="black"/>
                </a:solidFill>
                <a:latin typeface="Arial" panose="020B0604020202020204" pitchFamily="34" charset="0"/>
                <a:ea typeface="ＭＳ ゴシック" panose="020B0609070205080204" pitchFamily="49" charset="-128"/>
              </a:rPr>
              <a:t>月谷真紀訳、株式会社ピアソン・エデュケーション</a:t>
            </a:r>
            <a:r>
              <a:rPr lang="en-US" altLang="ja-JP" sz="1100" kern="100" dirty="0" smtClean="0">
                <a:solidFill>
                  <a:prstClr val="black"/>
                </a:solidFill>
                <a:latin typeface="Arial" panose="020B0604020202020204" pitchFamily="34" charset="0"/>
                <a:ea typeface="ＭＳ ゴシック" panose="020B0609070205080204" pitchFamily="49" charset="-128"/>
              </a:rPr>
              <a:t>p521</a:t>
            </a:r>
          </a:p>
          <a:p>
            <a:pPr lvl="0"/>
            <a:r>
              <a:rPr lang="ja-JP" altLang="en-US" sz="1100" kern="100" dirty="0">
                <a:solidFill>
                  <a:prstClr val="black"/>
                </a:solidFill>
                <a:latin typeface="Arial" panose="020B0604020202020204" pitchFamily="34" charset="0"/>
                <a:ea typeface="ＭＳ ゴシック" panose="020B0609070205080204" pitchFamily="49" charset="-128"/>
              </a:rPr>
              <a:t>仁科貞文・田中洋・丸岡吉人</a:t>
            </a:r>
            <a:r>
              <a:rPr lang="en-US" altLang="ja-JP" sz="1100" kern="100" dirty="0">
                <a:solidFill>
                  <a:prstClr val="black"/>
                </a:solidFill>
                <a:latin typeface="Arial" panose="020B0604020202020204" pitchFamily="34" charset="0"/>
                <a:ea typeface="ＭＳ ゴシック" panose="020B0609070205080204" pitchFamily="49" charset="-128"/>
              </a:rPr>
              <a:t>(2007)『</a:t>
            </a:r>
            <a:r>
              <a:rPr lang="ja-JP" altLang="en-US" sz="1100" kern="100" dirty="0">
                <a:solidFill>
                  <a:prstClr val="black"/>
                </a:solidFill>
                <a:latin typeface="Arial" panose="020B0604020202020204" pitchFamily="34" charset="0"/>
                <a:ea typeface="ＭＳ ゴシック" panose="020B0609070205080204" pitchFamily="49" charset="-128"/>
              </a:rPr>
              <a:t>広告心理</a:t>
            </a:r>
            <a:r>
              <a:rPr lang="en-US" altLang="ja-JP" sz="1100" kern="100" dirty="0" smtClean="0">
                <a:solidFill>
                  <a:prstClr val="black"/>
                </a:solidFill>
                <a:latin typeface="Arial" panose="020B0604020202020204" pitchFamily="34" charset="0"/>
                <a:ea typeface="ＭＳ ゴシック" panose="020B0609070205080204" pitchFamily="49" charset="-128"/>
              </a:rPr>
              <a:t>』</a:t>
            </a:r>
            <a:r>
              <a:rPr lang="ja-JP" altLang="en-US" sz="1100" kern="100" dirty="0" smtClean="0">
                <a:solidFill>
                  <a:prstClr val="black"/>
                </a:solidFill>
                <a:latin typeface="Arial" panose="020B0604020202020204" pitchFamily="34" charset="0"/>
                <a:ea typeface="ＭＳ ゴシック" panose="020B0609070205080204" pitchFamily="49" charset="-128"/>
              </a:rPr>
              <a:t>株式会社電通</a:t>
            </a:r>
            <a:r>
              <a:rPr lang="en-US" altLang="ja-JP" sz="1100" kern="100" dirty="0" smtClean="0">
                <a:solidFill>
                  <a:prstClr val="black"/>
                </a:solidFill>
                <a:latin typeface="Arial" panose="020B0604020202020204" pitchFamily="34" charset="0"/>
                <a:ea typeface="ＭＳ ゴシック" panose="020B0609070205080204" pitchFamily="49" charset="-128"/>
              </a:rPr>
              <a:t>p62</a:t>
            </a:r>
            <a:endParaRPr lang="ja-JP" altLang="en-US" sz="1100" kern="100" dirty="0">
              <a:solidFill>
                <a:srgbClr val="0563C1"/>
              </a:solidFill>
              <a:latin typeface="Times New Roman" panose="02020603050405020304" pitchFamily="18" charset="0"/>
              <a:ea typeface="ＭＳ ゴシック" panose="020B0609070205080204" pitchFamily="49" charset="-128"/>
              <a:hlinkClick r:id="rId2"/>
            </a:endParaRPr>
          </a:p>
          <a:p>
            <a:r>
              <a:rPr lang="ja-JP" altLang="en-US" sz="1100" dirty="0"/>
              <a:t>「日本一清潔な女子トイレがニッチなビジネスチャンスを生み出した」</a:t>
            </a:r>
          </a:p>
          <a:p>
            <a:pPr marL="0" indent="0">
              <a:buNone/>
            </a:pPr>
            <a:r>
              <a:rPr lang="en-US" altLang="ja-JP" sz="1100" dirty="0"/>
              <a:t>	http://www.itmedia.co.jp/enterprise/articles/0812/15/news006.html</a:t>
            </a:r>
          </a:p>
          <a:p>
            <a:endParaRPr kumimoji="1" lang="ja-JP" altLang="en-US" sz="1100" dirty="0"/>
          </a:p>
        </p:txBody>
      </p:sp>
      <p:sp>
        <p:nvSpPr>
          <p:cNvPr id="4" name="日付プレースホルダー 3"/>
          <p:cNvSpPr>
            <a:spLocks noGrp="1"/>
          </p:cNvSpPr>
          <p:nvPr>
            <p:ph type="dt" sz="half" idx="10"/>
          </p:nvPr>
        </p:nvSpPr>
        <p:spPr/>
        <p:txBody>
          <a:bodyPr/>
          <a:lstStyle/>
          <a:p>
            <a:fld id="{8F388AEA-85D5-48DC-BBA6-58C68B0DFB32}" type="datetime1">
              <a:rPr kumimoji="1" lang="ja-JP" altLang="en-US" smtClean="0"/>
              <a:t>2016/12/14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dirty="0"/>
          </a:p>
        </p:txBody>
      </p:sp>
      <p:sp>
        <p:nvSpPr>
          <p:cNvPr id="6" name="スライド番号プレースホルダー 5"/>
          <p:cNvSpPr>
            <a:spLocks noGrp="1"/>
          </p:cNvSpPr>
          <p:nvPr>
            <p:ph type="sldNum" sz="quarter" idx="12"/>
          </p:nvPr>
        </p:nvSpPr>
        <p:spPr/>
        <p:txBody>
          <a:bodyPr/>
          <a:lstStyle/>
          <a:p>
            <a:fld id="{53B2D2A1-8566-471A-9647-6EEC9C8DBB96}" type="slidenum">
              <a:rPr kumimoji="1" lang="ja-JP" altLang="en-US" smtClean="0"/>
              <a:t>62</a:t>
            </a:fld>
            <a:endParaRPr kumimoji="1" lang="ja-JP" altLang="en-US"/>
          </a:p>
        </p:txBody>
      </p:sp>
    </p:spTree>
    <p:extLst>
      <p:ext uri="{BB962C8B-B14F-4D97-AF65-F5344CB8AC3E}">
        <p14:creationId xmlns:p14="http://schemas.microsoft.com/office/powerpoint/2010/main" val="163158886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23528" y="228864"/>
            <a:ext cx="8363272" cy="952500"/>
          </a:xfrm>
        </p:spPr>
        <p:txBody>
          <a:bodyPr>
            <a:normAutofit/>
          </a:bodyPr>
          <a:lstStyle/>
          <a:p>
            <a:r>
              <a:rPr lang="ja-JP" altLang="en-US" dirty="0">
                <a:solidFill>
                  <a:prstClr val="black"/>
                </a:solidFill>
                <a:latin typeface="ＭＳ ゴシック" panose="020B0609070205080204" pitchFamily="49" charset="-128"/>
                <a:ea typeface="ＭＳ ゴシック" panose="020B0609070205080204" pitchFamily="49" charset="-128"/>
              </a:rPr>
              <a:t>現状</a:t>
            </a:r>
            <a:r>
              <a:rPr lang="ja-JP" altLang="en-US" dirty="0" smtClean="0">
                <a:solidFill>
                  <a:prstClr val="black"/>
                </a:solidFill>
                <a:latin typeface="ＭＳ ゴシック" panose="020B0609070205080204" pitchFamily="49" charset="-128"/>
                <a:ea typeface="ＭＳ ゴシック" panose="020B0609070205080204" pitchFamily="49" charset="-128"/>
              </a:rPr>
              <a:t>分析１</a:t>
            </a:r>
            <a:r>
              <a:rPr lang="en-US" altLang="ja-JP" dirty="0" smtClean="0">
                <a:solidFill>
                  <a:prstClr val="black"/>
                </a:solidFill>
                <a:latin typeface="ＭＳ ゴシック" panose="020B0609070205080204" pitchFamily="49" charset="-128"/>
                <a:ea typeface="ＭＳ ゴシック" panose="020B0609070205080204" pitchFamily="49" charset="-128"/>
              </a:rPr>
              <a:t>‐</a:t>
            </a:r>
            <a:r>
              <a:rPr lang="ja-JP" altLang="en-US" dirty="0">
                <a:solidFill>
                  <a:prstClr val="black"/>
                </a:solidFill>
                <a:latin typeface="ＭＳ ゴシック" panose="020B0609070205080204" pitchFamily="49" charset="-128"/>
                <a:ea typeface="ＭＳ ゴシック" panose="020B0609070205080204" pitchFamily="49" charset="-128"/>
              </a:rPr>
              <a:t>実際に見た</a:t>
            </a:r>
            <a:r>
              <a:rPr lang="ja-JP" altLang="en-US" dirty="0" smtClean="0">
                <a:solidFill>
                  <a:prstClr val="black"/>
                </a:solidFill>
                <a:latin typeface="ＭＳ ゴシック" panose="020B0609070205080204" pitchFamily="49" charset="-128"/>
                <a:ea typeface="ＭＳ ゴシック" panose="020B0609070205080204" pitchFamily="49" charset="-128"/>
              </a:rPr>
              <a:t>ポスター③</a:t>
            </a:r>
            <a:endParaRPr kumimoji="1" lang="ja-JP" altLang="en-US" dirty="0"/>
          </a:p>
        </p:txBody>
      </p:sp>
      <p:sp>
        <p:nvSpPr>
          <p:cNvPr id="3" name="コンテンツ プレースホルダー 2"/>
          <p:cNvSpPr>
            <a:spLocks noGrp="1"/>
          </p:cNvSpPr>
          <p:nvPr>
            <p:ph idx="1"/>
          </p:nvPr>
        </p:nvSpPr>
        <p:spPr/>
        <p:txBody>
          <a:bodyPr/>
          <a:lstStyle/>
          <a:p>
            <a:pPr lvl="0"/>
            <a:r>
              <a:rPr lang="en-US" altLang="ja-JP" sz="2800" kern="100" dirty="0">
                <a:solidFill>
                  <a:prstClr val="black"/>
                </a:solidFill>
                <a:latin typeface="Arial" panose="020B0604020202020204" pitchFamily="34" charset="0"/>
                <a:ea typeface="ＭＳ ゴシック" panose="020B0609070205080204" pitchFamily="49" charset="-128"/>
              </a:rPr>
              <a:t>LUMINE</a:t>
            </a:r>
            <a:r>
              <a:rPr lang="ja-JP" altLang="en-US" sz="2800" kern="100" dirty="0" smtClean="0">
                <a:solidFill>
                  <a:prstClr val="black"/>
                </a:solidFill>
                <a:latin typeface="Arial" panose="020B0604020202020204" pitchFamily="34" charset="0"/>
                <a:ea typeface="ＭＳ ゴシック" panose="020B0609070205080204" pitchFamily="49" charset="-128"/>
              </a:rPr>
              <a:t>荻窪店　－</a:t>
            </a:r>
            <a:r>
              <a:rPr lang="en-US" altLang="ja-JP" sz="2800" kern="100" dirty="0" smtClean="0">
                <a:solidFill>
                  <a:prstClr val="black"/>
                </a:solidFill>
                <a:latin typeface="Arial" panose="020B0604020202020204" pitchFamily="34" charset="0"/>
                <a:ea typeface="ＭＳ ゴシック" panose="020B0609070205080204" pitchFamily="49" charset="-128"/>
              </a:rPr>
              <a:t>LUMINE</a:t>
            </a:r>
            <a:r>
              <a:rPr lang="ja-JP" altLang="en-US" sz="2800" kern="100" dirty="0" smtClean="0">
                <a:solidFill>
                  <a:prstClr val="black"/>
                </a:solidFill>
                <a:latin typeface="Arial" panose="020B0604020202020204" pitchFamily="34" charset="0"/>
                <a:ea typeface="ＭＳ ゴシック" panose="020B0609070205080204" pitchFamily="49" charset="-128"/>
              </a:rPr>
              <a:t>のサービス</a:t>
            </a:r>
            <a:endParaRPr lang="ja-JP" altLang="en-US" sz="1800" kern="100" dirty="0">
              <a:solidFill>
                <a:prstClr val="black"/>
              </a:solidFill>
              <a:latin typeface="Arial" panose="020B0604020202020204" pitchFamily="34" charset="0"/>
              <a:ea typeface="ＭＳ ゴシック" panose="020B0609070205080204" pitchFamily="49" charset="-128"/>
            </a:endParaRPr>
          </a:p>
          <a:p>
            <a:pPr lvl="1"/>
            <a:r>
              <a:rPr lang="en-US" altLang="ja-JP" sz="1800" kern="100" dirty="0">
                <a:solidFill>
                  <a:prstClr val="black"/>
                </a:solidFill>
                <a:latin typeface="Arial" panose="020B0604020202020204" pitchFamily="34" charset="0"/>
                <a:ea typeface="ＭＳ ゴシック" panose="020B0609070205080204" pitchFamily="49" charset="-128"/>
              </a:rPr>
              <a:t>LUMINE</a:t>
            </a:r>
            <a:r>
              <a:rPr lang="ja-JP" altLang="en-US" sz="1800" kern="100" dirty="0">
                <a:solidFill>
                  <a:prstClr val="black"/>
                </a:solidFill>
                <a:latin typeface="Arial" panose="020B0604020202020204" pitchFamily="34" charset="0"/>
                <a:ea typeface="ＭＳ ゴシック" panose="020B0609070205080204" pitchFamily="49" charset="-128"/>
              </a:rPr>
              <a:t>のアプリや</a:t>
            </a:r>
            <a:r>
              <a:rPr lang="en-US" altLang="ja-JP" sz="1800" kern="100" dirty="0">
                <a:solidFill>
                  <a:prstClr val="black"/>
                </a:solidFill>
                <a:latin typeface="Arial" panose="020B0604020202020204" pitchFamily="34" charset="0"/>
                <a:ea typeface="ＭＳ ゴシック" panose="020B0609070205080204" pitchFamily="49" charset="-128"/>
              </a:rPr>
              <a:t>SNS</a:t>
            </a:r>
            <a:r>
              <a:rPr lang="ja-JP" altLang="en-US" sz="1800" kern="100" dirty="0" err="1">
                <a:solidFill>
                  <a:prstClr val="black"/>
                </a:solidFill>
                <a:latin typeface="Arial" panose="020B0604020202020204" pitchFamily="34" charset="0"/>
                <a:ea typeface="ＭＳ ゴシック" panose="020B0609070205080204" pitchFamily="49" charset="-128"/>
              </a:rPr>
              <a:t>、</a:t>
            </a:r>
            <a:r>
              <a:rPr lang="ja-JP" altLang="en-US" sz="1800" kern="100" dirty="0">
                <a:solidFill>
                  <a:prstClr val="black"/>
                </a:solidFill>
                <a:latin typeface="Arial" panose="020B0604020202020204" pitchFamily="34" charset="0"/>
                <a:ea typeface="ＭＳ ゴシック" panose="020B0609070205080204" pitchFamily="49" charset="-128"/>
              </a:rPr>
              <a:t>カード、イベントなどの</a:t>
            </a:r>
            <a:r>
              <a:rPr lang="ja-JP" altLang="en-US" sz="1800" kern="100" dirty="0" smtClean="0">
                <a:solidFill>
                  <a:prstClr val="black"/>
                </a:solidFill>
                <a:latin typeface="Arial" panose="020B0604020202020204" pitchFamily="34" charset="0"/>
                <a:ea typeface="ＭＳ ゴシック" panose="020B0609070205080204" pitchFamily="49" charset="-128"/>
              </a:rPr>
              <a:t>広告</a:t>
            </a:r>
            <a:endParaRPr lang="ja-JP" altLang="en-US" sz="1800" kern="100" dirty="0">
              <a:solidFill>
                <a:prstClr val="black"/>
              </a:solidFill>
              <a:latin typeface="Arial" panose="020B0604020202020204" pitchFamily="34" charset="0"/>
              <a:ea typeface="ＭＳ ゴシック" panose="020B0609070205080204" pitchFamily="49" charset="-128"/>
            </a:endParaRPr>
          </a:p>
          <a:p>
            <a:pPr lvl="1"/>
            <a:r>
              <a:rPr lang="ja-JP" altLang="en-US" sz="1800" kern="100" dirty="0">
                <a:solidFill>
                  <a:prstClr val="black"/>
                </a:solidFill>
                <a:latin typeface="Arial" panose="020B0604020202020204" pitchFamily="34" charset="0"/>
                <a:ea typeface="ＭＳ ゴシック" panose="020B0609070205080204" pitchFamily="49" charset="-128"/>
              </a:rPr>
              <a:t>情報量が多すぎて</a:t>
            </a:r>
            <a:r>
              <a:rPr lang="ja-JP" altLang="en-US" sz="1800" kern="100" dirty="0" smtClean="0">
                <a:solidFill>
                  <a:prstClr val="black"/>
                </a:solidFill>
                <a:latin typeface="Arial" panose="020B0604020202020204" pitchFamily="34" charset="0"/>
                <a:ea typeface="ＭＳ ゴシック" panose="020B0609070205080204" pitchFamily="49" charset="-128"/>
              </a:rPr>
              <a:t>、読む時間が</a:t>
            </a:r>
            <a:r>
              <a:rPr lang="ja-JP" altLang="en-US" sz="1800" kern="100" dirty="0" err="1" smtClean="0">
                <a:solidFill>
                  <a:prstClr val="black"/>
                </a:solidFill>
                <a:latin typeface="Arial" panose="020B0604020202020204" pitchFamily="34" charset="0"/>
                <a:ea typeface="ＭＳ ゴシック" panose="020B0609070205080204" pitchFamily="49" charset="-128"/>
              </a:rPr>
              <a:t>ある読みきれない</a:t>
            </a:r>
            <a:r>
              <a:rPr lang="ja-JP" altLang="en-US" sz="1800" kern="100" dirty="0" err="1">
                <a:solidFill>
                  <a:prstClr val="black"/>
                </a:solidFill>
                <a:latin typeface="Arial" panose="020B0604020202020204" pitchFamily="34" charset="0"/>
                <a:ea typeface="ＭＳ ゴシック" panose="020B0609070205080204" pitchFamily="49" charset="-128"/>
              </a:rPr>
              <a:t>のでは</a:t>
            </a:r>
            <a:r>
              <a:rPr lang="en-US" altLang="ja-JP" sz="1800" kern="100" dirty="0">
                <a:solidFill>
                  <a:prstClr val="black"/>
                </a:solidFill>
                <a:latin typeface="Arial" panose="020B0604020202020204" pitchFamily="34" charset="0"/>
                <a:ea typeface="ＭＳ ゴシック" panose="020B0609070205080204" pitchFamily="49" charset="-128"/>
              </a:rPr>
              <a:t>…</a:t>
            </a:r>
            <a:r>
              <a:rPr lang="ja-JP" altLang="en-US" sz="1800" kern="100" dirty="0">
                <a:solidFill>
                  <a:prstClr val="black"/>
                </a:solidFill>
                <a:latin typeface="Arial" panose="020B0604020202020204" pitchFamily="34" charset="0"/>
                <a:ea typeface="ＭＳ ゴシック" panose="020B0609070205080204" pitchFamily="49" charset="-128"/>
              </a:rPr>
              <a:t>？</a:t>
            </a:r>
            <a:endParaRPr lang="en-US" altLang="ja-JP" sz="1800" kern="100" dirty="0">
              <a:solidFill>
                <a:prstClr val="black"/>
              </a:solidFill>
              <a:latin typeface="Arial" panose="020B0604020202020204" pitchFamily="34" charset="0"/>
              <a:ea typeface="ＭＳ ゴシック" panose="020B0609070205080204" pitchFamily="49" charset="-128"/>
            </a:endParaRPr>
          </a:p>
          <a:p>
            <a:endParaRPr kumimoji="1" lang="ja-JP" altLang="en-US" dirty="0"/>
          </a:p>
        </p:txBody>
      </p:sp>
      <p:sp>
        <p:nvSpPr>
          <p:cNvPr id="4" name="日付プレースホルダー 3"/>
          <p:cNvSpPr>
            <a:spLocks noGrp="1"/>
          </p:cNvSpPr>
          <p:nvPr>
            <p:ph type="dt" sz="half" idx="10"/>
          </p:nvPr>
        </p:nvSpPr>
        <p:spPr/>
        <p:txBody>
          <a:bodyPr/>
          <a:lstStyle/>
          <a:p>
            <a:fld id="{8F388AEA-85D5-48DC-BBA6-58C68B0DFB32}" type="datetime1">
              <a:rPr kumimoji="1" lang="ja-JP" altLang="en-US" smtClean="0"/>
              <a:t>2016/12/14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dirty="0"/>
          </a:p>
        </p:txBody>
      </p:sp>
      <p:sp>
        <p:nvSpPr>
          <p:cNvPr id="6" name="スライド番号プレースホルダー 5"/>
          <p:cNvSpPr>
            <a:spLocks noGrp="1"/>
          </p:cNvSpPr>
          <p:nvPr>
            <p:ph type="sldNum" sz="quarter" idx="12"/>
          </p:nvPr>
        </p:nvSpPr>
        <p:spPr/>
        <p:txBody>
          <a:bodyPr/>
          <a:lstStyle/>
          <a:p>
            <a:fld id="{53B2D2A1-8566-471A-9647-6EEC9C8DBB96}" type="slidenum">
              <a:rPr kumimoji="1" lang="ja-JP" altLang="en-US" smtClean="0"/>
              <a:t>7</a:t>
            </a:fld>
            <a:endParaRPr kumimoji="1" lang="ja-JP" altLang="en-US"/>
          </a:p>
        </p:txBody>
      </p:sp>
      <p:pic>
        <p:nvPicPr>
          <p:cNvPr id="8" name="図 7"/>
          <p:cNvPicPr>
            <a:picLocks noChangeAspect="1"/>
          </p:cNvPicPr>
          <p:nvPr/>
        </p:nvPicPr>
        <p:blipFill rotWithShape="1">
          <a:blip r:embed="rId2" cstate="print">
            <a:extLst>
              <a:ext uri="{28A0092B-C50C-407E-A947-70E740481C1C}">
                <a14:useLocalDpi xmlns:a14="http://schemas.microsoft.com/office/drawing/2010/main" val="0"/>
              </a:ext>
            </a:extLst>
          </a:blip>
          <a:srcRect l="5113" t="16413" r="7088" b="13614"/>
          <a:stretch/>
        </p:blipFill>
        <p:spPr>
          <a:xfrm>
            <a:off x="3121492" y="2713484"/>
            <a:ext cx="5230419" cy="2345628"/>
          </a:xfrm>
          <a:prstGeom prst="rect">
            <a:avLst/>
          </a:prstGeom>
        </p:spPr>
      </p:pic>
    </p:spTree>
    <p:extLst>
      <p:ext uri="{BB962C8B-B14F-4D97-AF65-F5344CB8AC3E}">
        <p14:creationId xmlns:p14="http://schemas.microsoft.com/office/powerpoint/2010/main" val="41541117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23528" y="228864"/>
            <a:ext cx="8363272" cy="952500"/>
          </a:xfrm>
        </p:spPr>
        <p:txBody>
          <a:bodyPr>
            <a:normAutofit/>
          </a:bodyPr>
          <a:lstStyle/>
          <a:p>
            <a:r>
              <a:rPr lang="ja-JP" altLang="en-US" dirty="0">
                <a:solidFill>
                  <a:prstClr val="black"/>
                </a:solidFill>
                <a:latin typeface="ＭＳ ゴシック" panose="020B0609070205080204" pitchFamily="49" charset="-128"/>
                <a:ea typeface="ＭＳ ゴシック" panose="020B0609070205080204" pitchFamily="49" charset="-128"/>
              </a:rPr>
              <a:t>現状</a:t>
            </a:r>
            <a:r>
              <a:rPr lang="ja-JP" altLang="en-US" dirty="0" smtClean="0">
                <a:solidFill>
                  <a:prstClr val="black"/>
                </a:solidFill>
                <a:latin typeface="ＭＳ ゴシック" panose="020B0609070205080204" pitchFamily="49" charset="-128"/>
                <a:ea typeface="ＭＳ ゴシック" panose="020B0609070205080204" pitchFamily="49" charset="-128"/>
              </a:rPr>
              <a:t>分析１</a:t>
            </a:r>
            <a:r>
              <a:rPr lang="en-US" altLang="ja-JP" dirty="0" smtClean="0">
                <a:solidFill>
                  <a:prstClr val="black"/>
                </a:solidFill>
                <a:latin typeface="ＭＳ ゴシック" panose="020B0609070205080204" pitchFamily="49" charset="-128"/>
                <a:ea typeface="ＭＳ ゴシック" panose="020B0609070205080204" pitchFamily="49" charset="-128"/>
              </a:rPr>
              <a:t>‐</a:t>
            </a:r>
            <a:r>
              <a:rPr lang="ja-JP" altLang="en-US" dirty="0">
                <a:solidFill>
                  <a:prstClr val="black"/>
                </a:solidFill>
                <a:latin typeface="ＭＳ ゴシック" panose="020B0609070205080204" pitchFamily="49" charset="-128"/>
                <a:ea typeface="ＭＳ ゴシック" panose="020B0609070205080204" pitchFamily="49" charset="-128"/>
              </a:rPr>
              <a:t>実際に見た</a:t>
            </a:r>
            <a:r>
              <a:rPr lang="ja-JP" altLang="en-US" dirty="0" smtClean="0">
                <a:solidFill>
                  <a:prstClr val="black"/>
                </a:solidFill>
                <a:latin typeface="ＭＳ ゴシック" panose="020B0609070205080204" pitchFamily="49" charset="-128"/>
                <a:ea typeface="ＭＳ ゴシック" panose="020B0609070205080204" pitchFamily="49" charset="-128"/>
              </a:rPr>
              <a:t>ポスター④</a:t>
            </a:r>
            <a:endParaRPr kumimoji="1" lang="ja-JP" altLang="en-US" dirty="0"/>
          </a:p>
        </p:txBody>
      </p:sp>
      <p:sp>
        <p:nvSpPr>
          <p:cNvPr id="3" name="コンテンツ プレースホルダー 2"/>
          <p:cNvSpPr>
            <a:spLocks noGrp="1"/>
          </p:cNvSpPr>
          <p:nvPr>
            <p:ph idx="1"/>
          </p:nvPr>
        </p:nvSpPr>
        <p:spPr/>
        <p:txBody>
          <a:bodyPr/>
          <a:lstStyle/>
          <a:p>
            <a:pPr lvl="0"/>
            <a:r>
              <a:rPr lang="en-US" altLang="ja-JP" sz="2800" kern="100" dirty="0" smtClean="0">
                <a:solidFill>
                  <a:prstClr val="black"/>
                </a:solidFill>
                <a:latin typeface="Arial" panose="020B0604020202020204" pitchFamily="34" charset="0"/>
                <a:ea typeface="ＭＳ ゴシック" panose="020B0609070205080204" pitchFamily="49" charset="-128"/>
              </a:rPr>
              <a:t>JR</a:t>
            </a:r>
            <a:r>
              <a:rPr lang="ja-JP" altLang="en-US" sz="2800" kern="100" dirty="0" smtClean="0">
                <a:solidFill>
                  <a:prstClr val="black"/>
                </a:solidFill>
                <a:latin typeface="Arial" panose="020B0604020202020204" pitchFamily="34" charset="0"/>
                <a:ea typeface="ＭＳ ゴシック" panose="020B0609070205080204" pitchFamily="49" charset="-128"/>
              </a:rPr>
              <a:t>品川駅</a:t>
            </a:r>
            <a:endParaRPr lang="ja-JP" altLang="en-US" sz="2800" kern="100" dirty="0">
              <a:solidFill>
                <a:prstClr val="black"/>
              </a:solidFill>
              <a:latin typeface="Arial" panose="020B0604020202020204" pitchFamily="34" charset="0"/>
              <a:ea typeface="ＭＳ ゴシック" panose="020B0609070205080204" pitchFamily="49" charset="-128"/>
            </a:endParaRPr>
          </a:p>
          <a:p>
            <a:pPr lvl="1"/>
            <a:r>
              <a:rPr lang="ja-JP" altLang="en-US" sz="1800" kern="100" dirty="0">
                <a:solidFill>
                  <a:prstClr val="black"/>
                </a:solidFill>
                <a:latin typeface="Arial" panose="020B0604020202020204" pitchFamily="34" charset="0"/>
                <a:ea typeface="ＭＳ ゴシック" panose="020B0609070205080204" pitchFamily="49" charset="-128"/>
              </a:rPr>
              <a:t>新幹線で行く旅行を紹介した広告</a:t>
            </a:r>
            <a:endParaRPr lang="en-US" altLang="ja-JP" sz="1800" kern="100" dirty="0">
              <a:solidFill>
                <a:prstClr val="black"/>
              </a:solidFill>
              <a:latin typeface="Arial" panose="020B0604020202020204" pitchFamily="34" charset="0"/>
              <a:ea typeface="ＭＳ ゴシック" panose="020B0609070205080204" pitchFamily="49" charset="-128"/>
            </a:endParaRPr>
          </a:p>
          <a:p>
            <a:pPr marL="457200" lvl="1" indent="0">
              <a:buNone/>
            </a:pPr>
            <a:endParaRPr lang="ja-JP" altLang="en-US" sz="1800" kern="100" dirty="0">
              <a:solidFill>
                <a:prstClr val="black"/>
              </a:solidFill>
              <a:latin typeface="Arial" panose="020B0604020202020204" pitchFamily="34" charset="0"/>
              <a:ea typeface="ＭＳ ゴシック" panose="020B0609070205080204" pitchFamily="49" charset="-128"/>
            </a:endParaRPr>
          </a:p>
          <a:p>
            <a:pPr lvl="1"/>
            <a:r>
              <a:rPr lang="ja-JP" altLang="en-US" sz="1800" kern="100" dirty="0">
                <a:solidFill>
                  <a:prstClr val="black"/>
                </a:solidFill>
                <a:latin typeface="Arial" panose="020B0604020202020204" pitchFamily="34" charset="0"/>
                <a:ea typeface="ＭＳ ゴシック" panose="020B0609070205080204" pitchFamily="49" charset="-128"/>
              </a:rPr>
              <a:t>食べ物の写真が載っていた</a:t>
            </a:r>
            <a:r>
              <a:rPr lang="ja-JP" altLang="en-US" sz="1800" kern="100" dirty="0" smtClean="0">
                <a:solidFill>
                  <a:prstClr val="black"/>
                </a:solidFill>
                <a:latin typeface="Arial" panose="020B0604020202020204" pitchFamily="34" charset="0"/>
                <a:ea typeface="ＭＳ ゴシック" panose="020B0609070205080204" pitchFamily="49" charset="-128"/>
              </a:rPr>
              <a:t>が、</a:t>
            </a:r>
            <a:endParaRPr lang="en-US" altLang="ja-JP" sz="1800" kern="100" dirty="0" smtClean="0">
              <a:solidFill>
                <a:prstClr val="black"/>
              </a:solidFill>
              <a:latin typeface="Arial" panose="020B0604020202020204" pitchFamily="34" charset="0"/>
              <a:ea typeface="ＭＳ ゴシック" panose="020B0609070205080204" pitchFamily="49" charset="-128"/>
            </a:endParaRPr>
          </a:p>
          <a:p>
            <a:pPr marL="457200" lvl="1" indent="0">
              <a:buNone/>
            </a:pPr>
            <a:r>
              <a:rPr lang="ja-JP" altLang="en-US" sz="1800" kern="100" dirty="0" smtClean="0">
                <a:solidFill>
                  <a:prstClr val="black"/>
                </a:solidFill>
                <a:latin typeface="Arial" panose="020B0604020202020204" pitchFamily="34" charset="0"/>
                <a:ea typeface="ＭＳ ゴシック" panose="020B0609070205080204" pitchFamily="49" charset="-128"/>
              </a:rPr>
              <a:t>　広告に対するイメージは悪くならなかった</a:t>
            </a:r>
            <a:endParaRPr kumimoji="1" lang="ja-JP" altLang="en-US" sz="1800" dirty="0"/>
          </a:p>
        </p:txBody>
      </p:sp>
      <p:sp>
        <p:nvSpPr>
          <p:cNvPr id="4" name="日付プレースホルダー 3"/>
          <p:cNvSpPr>
            <a:spLocks noGrp="1"/>
          </p:cNvSpPr>
          <p:nvPr>
            <p:ph type="dt" sz="half" idx="10"/>
          </p:nvPr>
        </p:nvSpPr>
        <p:spPr/>
        <p:txBody>
          <a:bodyPr/>
          <a:lstStyle/>
          <a:p>
            <a:fld id="{8F388AEA-85D5-48DC-BBA6-58C68B0DFB32}" type="datetime1">
              <a:rPr kumimoji="1" lang="ja-JP" altLang="en-US" smtClean="0"/>
              <a:t>2016/12/14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dirty="0"/>
          </a:p>
        </p:txBody>
      </p:sp>
      <p:sp>
        <p:nvSpPr>
          <p:cNvPr id="6" name="スライド番号プレースホルダー 5"/>
          <p:cNvSpPr>
            <a:spLocks noGrp="1"/>
          </p:cNvSpPr>
          <p:nvPr>
            <p:ph type="sldNum" sz="quarter" idx="12"/>
          </p:nvPr>
        </p:nvSpPr>
        <p:spPr/>
        <p:txBody>
          <a:bodyPr/>
          <a:lstStyle/>
          <a:p>
            <a:fld id="{53B2D2A1-8566-471A-9647-6EEC9C8DBB96}" type="slidenum">
              <a:rPr kumimoji="1" lang="ja-JP" altLang="en-US" smtClean="0"/>
              <a:t>8</a:t>
            </a:fld>
            <a:endParaRPr kumimoji="1" lang="ja-JP" altLang="en-US"/>
          </a:p>
        </p:txBody>
      </p:sp>
      <p:pic>
        <p:nvPicPr>
          <p:cNvPr id="7" name="図 6"/>
          <p:cNvPicPr>
            <a:picLocks noChangeAspect="1"/>
          </p:cNvPicPr>
          <p:nvPr/>
        </p:nvPicPr>
        <p:blipFill rotWithShape="1">
          <a:blip r:embed="rId2" cstate="print">
            <a:extLst>
              <a:ext uri="{28A0092B-C50C-407E-A947-70E740481C1C}">
                <a14:useLocalDpi xmlns:a14="http://schemas.microsoft.com/office/drawing/2010/main" val="0"/>
              </a:ext>
            </a:extLst>
          </a:blip>
          <a:srcRect l="14582" t="20101" r="19177" b="30302"/>
          <a:stretch/>
        </p:blipFill>
        <p:spPr>
          <a:xfrm>
            <a:off x="5796136" y="1731773"/>
            <a:ext cx="2664297" cy="3285968"/>
          </a:xfrm>
          <a:prstGeom prst="rect">
            <a:avLst/>
          </a:prstGeom>
        </p:spPr>
      </p:pic>
    </p:spTree>
    <p:extLst>
      <p:ext uri="{BB962C8B-B14F-4D97-AF65-F5344CB8AC3E}">
        <p14:creationId xmlns:p14="http://schemas.microsoft.com/office/powerpoint/2010/main" val="39019293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現状分析２</a:t>
            </a:r>
            <a:endParaRPr kumimoji="1" lang="ja-JP" altLang="en-US" dirty="0"/>
          </a:p>
        </p:txBody>
      </p:sp>
      <p:sp>
        <p:nvSpPr>
          <p:cNvPr id="3" name="コンテンツ プレースホルダー 2"/>
          <p:cNvSpPr>
            <a:spLocks noGrp="1"/>
          </p:cNvSpPr>
          <p:nvPr>
            <p:ph idx="1"/>
          </p:nvPr>
        </p:nvSpPr>
        <p:spPr/>
        <p:txBody>
          <a:bodyPr/>
          <a:lstStyle/>
          <a:p>
            <a:pPr marL="0" indent="0" algn="ctr">
              <a:buNone/>
            </a:pPr>
            <a:endParaRPr lang="en-US" altLang="ja-JP" sz="2400" dirty="0" smtClean="0"/>
          </a:p>
          <a:p>
            <a:pPr marL="0" indent="0" algn="ctr">
              <a:buNone/>
            </a:pPr>
            <a:r>
              <a:rPr lang="ja-JP" altLang="en-US" sz="2400" dirty="0" smtClean="0"/>
              <a:t>この他にも何件か見たが、</a:t>
            </a:r>
            <a:endParaRPr lang="en-US" altLang="ja-JP" sz="2400" dirty="0" smtClean="0"/>
          </a:p>
          <a:p>
            <a:pPr marL="0" indent="0" algn="ctr">
              <a:buNone/>
            </a:pPr>
            <a:r>
              <a:rPr lang="ja-JP" altLang="en-US" sz="2400" dirty="0" smtClean="0"/>
              <a:t>その店自体の広告をしているものばかりだった</a:t>
            </a:r>
            <a:r>
              <a:rPr lang="ja-JP" altLang="en-US" dirty="0" smtClean="0"/>
              <a:t>。</a:t>
            </a:r>
            <a:endParaRPr lang="en-US" altLang="ja-JP" dirty="0" smtClean="0"/>
          </a:p>
        </p:txBody>
      </p:sp>
      <p:sp>
        <p:nvSpPr>
          <p:cNvPr id="4" name="日付プレースホルダー 3"/>
          <p:cNvSpPr>
            <a:spLocks noGrp="1"/>
          </p:cNvSpPr>
          <p:nvPr>
            <p:ph type="dt" sz="half" idx="10"/>
          </p:nvPr>
        </p:nvSpPr>
        <p:spPr/>
        <p:txBody>
          <a:bodyPr/>
          <a:lstStyle/>
          <a:p>
            <a:fld id="{75316324-D941-4637-BD14-863C45C8638B}" type="datetime1">
              <a:rPr lang="ja-JP" altLang="en-US" smtClean="0">
                <a:solidFill>
                  <a:prstClr val="black"/>
                </a:solidFill>
              </a:rPr>
              <a:t>2016/12/14</a:t>
            </a:fld>
            <a:endParaRPr lang="ja-JP" altLang="en-US">
              <a:solidFill>
                <a:prstClr val="black"/>
              </a:solidFill>
            </a:endParaRPr>
          </a:p>
        </p:txBody>
      </p:sp>
      <p:sp>
        <p:nvSpPr>
          <p:cNvPr id="5" name="スライド番号プレースホルダー 4"/>
          <p:cNvSpPr>
            <a:spLocks noGrp="1"/>
          </p:cNvSpPr>
          <p:nvPr>
            <p:ph type="sldNum" sz="quarter" idx="12"/>
          </p:nvPr>
        </p:nvSpPr>
        <p:spPr/>
        <p:txBody>
          <a:bodyPr/>
          <a:lstStyle/>
          <a:p>
            <a:fld id="{90B25B1D-70A2-4497-8D97-86880F558029}" type="slidenum">
              <a:rPr lang="ja-JP" altLang="en-US" smtClean="0">
                <a:solidFill>
                  <a:prstClr val="black"/>
                </a:solidFill>
              </a:rPr>
              <a:pPr/>
              <a:t>9</a:t>
            </a:fld>
            <a:endParaRPr lang="ja-JP" altLang="en-US">
              <a:solidFill>
                <a:prstClr val="black"/>
              </a:solidFill>
            </a:endParaRPr>
          </a:p>
        </p:txBody>
      </p:sp>
      <p:sp>
        <p:nvSpPr>
          <p:cNvPr id="6" name="円/楕円 5"/>
          <p:cNvSpPr/>
          <p:nvPr/>
        </p:nvSpPr>
        <p:spPr>
          <a:xfrm>
            <a:off x="278489" y="2785494"/>
            <a:ext cx="8784976" cy="1728192"/>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ja-JP" altLang="en-US" sz="2400" dirty="0" smtClean="0"/>
              <a:t>「</a:t>
            </a:r>
            <a:r>
              <a:rPr lang="ja-JP" altLang="en-US" sz="2400" dirty="0"/>
              <a:t>トイレに広告を貼るというビジネス」</a:t>
            </a:r>
          </a:p>
          <a:p>
            <a:pPr algn="ctr"/>
            <a:r>
              <a:rPr lang="ja-JP" altLang="en-US" sz="2400" dirty="0"/>
              <a:t>　　　　　　　　　　　</a:t>
            </a:r>
            <a:r>
              <a:rPr lang="ja-JP" altLang="en-US" sz="2400" dirty="0" smtClean="0"/>
              <a:t>は日本で進展</a:t>
            </a:r>
            <a:r>
              <a:rPr lang="ja-JP" altLang="en-US" sz="2400" dirty="0"/>
              <a:t>して</a:t>
            </a:r>
            <a:r>
              <a:rPr lang="ja-JP" altLang="en-US" sz="2400" dirty="0" smtClean="0"/>
              <a:t>いない！</a:t>
            </a:r>
            <a:endParaRPr lang="ja-JP" altLang="en-US" sz="2400" dirty="0"/>
          </a:p>
        </p:txBody>
      </p:sp>
    </p:spTree>
    <p:extLst>
      <p:ext uri="{BB962C8B-B14F-4D97-AF65-F5344CB8AC3E}">
        <p14:creationId xmlns:p14="http://schemas.microsoft.com/office/powerpoint/2010/main" val="268144764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632</TotalTime>
  <Words>3007</Words>
  <Application>Microsoft Office PowerPoint</Application>
  <PresentationFormat>画面に合わせる (16:10)</PresentationFormat>
  <Paragraphs>759</Paragraphs>
  <Slides>62</Slides>
  <Notes>7</Notes>
  <HiddenSlides>0</HiddenSlides>
  <MMClips>0</MMClips>
  <ScaleCrop>false</ScaleCrop>
  <HeadingPairs>
    <vt:vector size="6" baseType="variant">
      <vt:variant>
        <vt:lpstr>使用されているフォント</vt:lpstr>
      </vt:variant>
      <vt:variant>
        <vt:i4>10</vt:i4>
      </vt:variant>
      <vt:variant>
        <vt:lpstr>テーマ</vt:lpstr>
      </vt:variant>
      <vt:variant>
        <vt:i4>1</vt:i4>
      </vt:variant>
      <vt:variant>
        <vt:lpstr>スライド タイトル</vt:lpstr>
      </vt:variant>
      <vt:variant>
        <vt:i4>62</vt:i4>
      </vt:variant>
    </vt:vector>
  </HeadingPairs>
  <TitlesOfParts>
    <vt:vector size="73" baseType="lpstr">
      <vt:lpstr>Arial Unicode MS</vt:lpstr>
      <vt:lpstr>HGPｺﾞｼｯｸM</vt:lpstr>
      <vt:lpstr>ＭＳ Ｐゴシック</vt:lpstr>
      <vt:lpstr>ＭＳ ゴシック</vt:lpstr>
      <vt:lpstr>ＭＳ ゴシック</vt:lpstr>
      <vt:lpstr>新細明體</vt:lpstr>
      <vt:lpstr>Arial</vt:lpstr>
      <vt:lpstr>Calibri</vt:lpstr>
      <vt:lpstr>Calibri Light</vt:lpstr>
      <vt:lpstr>Times New Roman</vt:lpstr>
      <vt:lpstr>Office テーマ</vt:lpstr>
      <vt:lpstr>RESTROOM MARKETING</vt:lpstr>
      <vt:lpstr>研究概要</vt:lpstr>
      <vt:lpstr>目次</vt:lpstr>
      <vt:lpstr>はじめに</vt:lpstr>
      <vt:lpstr>現状分析１‐実際に見たポスター①</vt:lpstr>
      <vt:lpstr>現状分析１‐実際に見たポスター②</vt:lpstr>
      <vt:lpstr>現状分析１‐実際に見たポスター③</vt:lpstr>
      <vt:lpstr>現状分析１‐実際に見たポスター④</vt:lpstr>
      <vt:lpstr>現状分析２</vt:lpstr>
      <vt:lpstr>現状分析３</vt:lpstr>
      <vt:lpstr>現状分析４　‐　既存研究概要まとめ</vt:lpstr>
      <vt:lpstr>問題意識</vt:lpstr>
      <vt:lpstr>事前調査</vt:lpstr>
      <vt:lpstr>あなたは今までにトイレの個室内で 広告を見たことがありますか。</vt:lpstr>
      <vt:lpstr>トイレの個室内で広告を見たとき、どのような印象を持ちましたか。    あてはまるものを全て選んでください。</vt:lpstr>
      <vt:lpstr>研究目的</vt:lpstr>
      <vt:lpstr>PowerPoint プレゼンテーション</vt:lpstr>
      <vt:lpstr>仮説導出①‐OOH広告の種類</vt:lpstr>
      <vt:lpstr>仮説導出①‐OOH広告の種類</vt:lpstr>
      <vt:lpstr>仮説導出①‐OOH広告の種類</vt:lpstr>
      <vt:lpstr>仮説導出</vt:lpstr>
      <vt:lpstr>仮説導出</vt:lpstr>
      <vt:lpstr>仮説導出</vt:lpstr>
      <vt:lpstr>仮説導出</vt:lpstr>
      <vt:lpstr>仮説導出</vt:lpstr>
      <vt:lpstr>仮説導出</vt:lpstr>
      <vt:lpstr>仮説導出</vt:lpstr>
      <vt:lpstr>仮説導出</vt:lpstr>
      <vt:lpstr>仮説導出</vt:lpstr>
      <vt:lpstr>仮説導出</vt:lpstr>
      <vt:lpstr>仮説導出</vt:lpstr>
      <vt:lpstr>仮説導出</vt:lpstr>
      <vt:lpstr>仮説導出</vt:lpstr>
      <vt:lpstr>仮説導出</vt:lpstr>
      <vt:lpstr>仮説</vt:lpstr>
      <vt:lpstr>調査概要</vt:lpstr>
      <vt:lpstr>実験方法</vt:lpstr>
      <vt:lpstr>実験方法</vt:lpstr>
      <vt:lpstr>もともとトイレに貼ってある広告</vt:lpstr>
      <vt:lpstr>PowerPoint プレゼンテーション</vt:lpstr>
      <vt:lpstr>仮説①　検証結果</vt:lpstr>
      <vt:lpstr>PowerPoint プレゼンテーション</vt:lpstr>
      <vt:lpstr>PowerPoint プレゼンテーション</vt:lpstr>
      <vt:lpstr>理解度</vt:lpstr>
      <vt:lpstr>理解度</vt:lpstr>
      <vt:lpstr>PowerPoint プレゼンテーション</vt:lpstr>
      <vt:lpstr>仮説②　検証結果</vt:lpstr>
      <vt:lpstr>PowerPoint プレゼンテーション</vt:lpstr>
      <vt:lpstr>PowerPoint プレゼンテーション</vt:lpstr>
      <vt:lpstr>PowerPoint プレゼンテーション</vt:lpstr>
      <vt:lpstr>PowerPoint プレゼンテーション</vt:lpstr>
      <vt:lpstr>Ⅱ　もともと「図書館が行っているイベント」に興味を持っていた人は、        興味を持っていなかった人と比べ広告の理解度が高い。</vt:lpstr>
      <vt:lpstr>PowerPoint プレゼンテーション</vt:lpstr>
      <vt:lpstr>PowerPoint プレゼンテーション</vt:lpstr>
      <vt:lpstr>仮説③の検証結果から分かること</vt:lpstr>
      <vt:lpstr>棄却になった原因と考察</vt:lpstr>
      <vt:lpstr>おまけ</vt:lpstr>
      <vt:lpstr>トイレ広告の特性まとめ</vt:lpstr>
      <vt:lpstr>学術的インプリケーション</vt:lpstr>
      <vt:lpstr>実務的インプリケーション</vt:lpstr>
      <vt:lpstr>今後の課題</vt:lpstr>
      <vt:lpstr>参考文献・URL</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RESTROOM MARKETING</dc:title>
  <dc:creator>owner</dc:creator>
  <cp:lastModifiedBy>s13201400832</cp:lastModifiedBy>
  <cp:revision>53</cp:revision>
  <dcterms:created xsi:type="dcterms:W3CDTF">2016-12-12T16:59:45Z</dcterms:created>
  <dcterms:modified xsi:type="dcterms:W3CDTF">2016-12-14T11:02:10Z</dcterms:modified>
</cp:coreProperties>
</file>